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8"/>
  </p:notesMasterIdLst>
  <p:handoutMasterIdLst>
    <p:handoutMasterId r:id="rId29"/>
  </p:handoutMasterIdLst>
  <p:sldIdLst>
    <p:sldId id="349"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7" r:id="rId25"/>
    <p:sldId id="376" r:id="rId26"/>
    <p:sldId id="37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755F"/>
    <a:srgbClr val="9933FF"/>
    <a:srgbClr val="00755E"/>
    <a:srgbClr val="58C0AB"/>
    <a:srgbClr val="EC7836"/>
    <a:srgbClr val="6FC0E9"/>
    <a:srgbClr val="88B055"/>
    <a:srgbClr val="6DBCE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8129" autoAdjust="0"/>
  </p:normalViewPr>
  <p:slideViewPr>
    <p:cSldViewPr>
      <p:cViewPr varScale="1">
        <p:scale>
          <a:sx n="93" d="100"/>
          <a:sy n="93" d="100"/>
        </p:scale>
        <p:origin x="924" y="90"/>
      </p:cViewPr>
      <p:guideLst>
        <p:guide orient="horz" pos="2160"/>
        <p:guide pos="2880"/>
      </p:guideLst>
    </p:cSldViewPr>
  </p:slideViewPr>
  <p:outlineViewPr>
    <p:cViewPr>
      <p:scale>
        <a:sx n="33" d="100"/>
        <a:sy n="33" d="100"/>
      </p:scale>
      <p:origin x="0" y="19152"/>
    </p:cViewPr>
  </p:outlineViewPr>
  <p:notesTextViewPr>
    <p:cViewPr>
      <p:scale>
        <a:sx n="3" d="2"/>
        <a:sy n="3" d="2"/>
      </p:scale>
      <p:origin x="0" y="0"/>
    </p:cViewPr>
  </p:notesTextViewPr>
  <p:notesViewPr>
    <p:cSldViewPr>
      <p:cViewPr varScale="1">
        <p:scale>
          <a:sx n="55" d="100"/>
          <a:sy n="55" d="100"/>
        </p:scale>
        <p:origin x="-18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62A56-09AB-45CC-81E4-D7B98B5D5650}" type="doc">
      <dgm:prSet loTypeId="urn:microsoft.com/office/officeart/2005/8/layout/chevron1" loCatId="process" qsTypeId="urn:microsoft.com/office/officeart/2005/8/quickstyle/simple1" qsCatId="simple" csTypeId="urn:microsoft.com/office/officeart/2005/8/colors/colorful1#1" csCatId="colorful" phldr="1"/>
      <dgm:spPr/>
    </dgm:pt>
    <dgm:pt modelId="{5C762CFC-E24D-44E0-A521-7C0DC70FE612}">
      <dgm:prSet phldrT="[Text]"/>
      <dgm:spPr/>
      <dgm:t>
        <a:bodyPr/>
        <a:lstStyle/>
        <a:p>
          <a:r>
            <a:rPr lang="en-US" dirty="0"/>
            <a:t>Connection</a:t>
          </a:r>
        </a:p>
      </dgm:t>
    </dgm:pt>
    <dgm:pt modelId="{5ED775AE-8D98-4D25-B894-1851B3D2895C}" type="parTrans" cxnId="{7116AEED-5633-4A81-939C-F8A2633C6B4B}">
      <dgm:prSet/>
      <dgm:spPr/>
      <dgm:t>
        <a:bodyPr/>
        <a:lstStyle/>
        <a:p>
          <a:endParaRPr lang="en-US"/>
        </a:p>
      </dgm:t>
    </dgm:pt>
    <dgm:pt modelId="{9C0362F0-146B-40FE-AA4F-4E1B126C10D0}" type="sibTrans" cxnId="{7116AEED-5633-4A81-939C-F8A2633C6B4B}">
      <dgm:prSet/>
      <dgm:spPr/>
      <dgm:t>
        <a:bodyPr/>
        <a:lstStyle/>
        <a:p>
          <a:endParaRPr lang="en-US"/>
        </a:p>
      </dgm:t>
    </dgm:pt>
    <dgm:pt modelId="{4B559DB0-FEB2-4D1F-A713-BF7FEEEDB052}">
      <dgm:prSet phldrT="[Text]"/>
      <dgm:spPr/>
      <dgm:t>
        <a:bodyPr/>
        <a:lstStyle/>
        <a:p>
          <a:r>
            <a:rPr lang="en-US"/>
            <a:t>Entry</a:t>
          </a:r>
        </a:p>
      </dgm:t>
    </dgm:pt>
    <dgm:pt modelId="{EEDC8111-C695-467A-B398-81AA67DCEFF9}" type="parTrans" cxnId="{23057F97-EA29-40B9-B999-CA2C06ABDCBD}">
      <dgm:prSet/>
      <dgm:spPr/>
      <dgm:t>
        <a:bodyPr/>
        <a:lstStyle/>
        <a:p>
          <a:endParaRPr lang="en-US"/>
        </a:p>
      </dgm:t>
    </dgm:pt>
    <dgm:pt modelId="{84D41228-E1DE-4E58-84A3-B8D1F0F436C4}" type="sibTrans" cxnId="{23057F97-EA29-40B9-B999-CA2C06ABDCBD}">
      <dgm:prSet/>
      <dgm:spPr/>
      <dgm:t>
        <a:bodyPr/>
        <a:lstStyle/>
        <a:p>
          <a:endParaRPr lang="en-US"/>
        </a:p>
      </dgm:t>
    </dgm:pt>
    <dgm:pt modelId="{D7E275FC-D852-4E09-A34E-437B4934FD19}">
      <dgm:prSet phldrT="[Text]"/>
      <dgm:spPr/>
      <dgm:t>
        <a:bodyPr/>
        <a:lstStyle/>
        <a:p>
          <a:r>
            <a:rPr lang="en-US"/>
            <a:t>Progress</a:t>
          </a:r>
        </a:p>
      </dgm:t>
    </dgm:pt>
    <dgm:pt modelId="{9815C16C-4490-4788-A2A9-7354FC7600E3}" type="parTrans" cxnId="{723AAAAF-2734-499B-9E20-1B23E6566FF8}">
      <dgm:prSet/>
      <dgm:spPr/>
      <dgm:t>
        <a:bodyPr/>
        <a:lstStyle/>
        <a:p>
          <a:endParaRPr lang="en-US"/>
        </a:p>
      </dgm:t>
    </dgm:pt>
    <dgm:pt modelId="{388876AC-6C0D-4F85-8A77-960D48D836D3}" type="sibTrans" cxnId="{723AAAAF-2734-499B-9E20-1B23E6566FF8}">
      <dgm:prSet/>
      <dgm:spPr/>
      <dgm:t>
        <a:bodyPr/>
        <a:lstStyle/>
        <a:p>
          <a:endParaRPr lang="en-US"/>
        </a:p>
      </dgm:t>
    </dgm:pt>
    <dgm:pt modelId="{55FEF0ED-7870-4F43-B3AE-17237DBA8331}">
      <dgm:prSet phldrT="[Text]"/>
      <dgm:spPr/>
      <dgm:t>
        <a:bodyPr/>
        <a:lstStyle/>
        <a:p>
          <a:r>
            <a:rPr lang="en-US"/>
            <a:t>Completion</a:t>
          </a:r>
        </a:p>
      </dgm:t>
    </dgm:pt>
    <dgm:pt modelId="{67B55DD8-F8BB-4580-87D0-026E76855DF3}" type="parTrans" cxnId="{C9DB6482-6DD0-4764-B30A-BEC37D8F7E73}">
      <dgm:prSet/>
      <dgm:spPr/>
      <dgm:t>
        <a:bodyPr/>
        <a:lstStyle/>
        <a:p>
          <a:endParaRPr lang="en-US"/>
        </a:p>
      </dgm:t>
    </dgm:pt>
    <dgm:pt modelId="{7858A01A-AB37-4A17-9C9C-B2D27A896909}" type="sibTrans" cxnId="{C9DB6482-6DD0-4764-B30A-BEC37D8F7E73}">
      <dgm:prSet/>
      <dgm:spPr/>
      <dgm:t>
        <a:bodyPr/>
        <a:lstStyle/>
        <a:p>
          <a:endParaRPr lang="en-US"/>
        </a:p>
      </dgm:t>
    </dgm:pt>
    <dgm:pt modelId="{6C440DC1-E8D3-46CF-8A8E-826E94C57576}" type="pres">
      <dgm:prSet presAssocID="{CC462A56-09AB-45CC-81E4-D7B98B5D5650}" presName="Name0" presStyleCnt="0">
        <dgm:presLayoutVars>
          <dgm:dir/>
          <dgm:animLvl val="lvl"/>
          <dgm:resizeHandles val="exact"/>
        </dgm:presLayoutVars>
      </dgm:prSet>
      <dgm:spPr/>
    </dgm:pt>
    <dgm:pt modelId="{13996D87-0121-4CE8-A840-6319F1C1FEB8}" type="pres">
      <dgm:prSet presAssocID="{5C762CFC-E24D-44E0-A521-7C0DC70FE612}" presName="parTxOnly" presStyleLbl="node1" presStyleIdx="0" presStyleCnt="4">
        <dgm:presLayoutVars>
          <dgm:chMax val="0"/>
          <dgm:chPref val="0"/>
          <dgm:bulletEnabled val="1"/>
        </dgm:presLayoutVars>
      </dgm:prSet>
      <dgm:spPr/>
      <dgm:t>
        <a:bodyPr/>
        <a:lstStyle/>
        <a:p>
          <a:endParaRPr lang="en-US"/>
        </a:p>
      </dgm:t>
    </dgm:pt>
    <dgm:pt modelId="{2A575CC5-F0F1-4721-8000-2865D45411D0}" type="pres">
      <dgm:prSet presAssocID="{9C0362F0-146B-40FE-AA4F-4E1B126C10D0}" presName="parTxOnlySpace" presStyleCnt="0"/>
      <dgm:spPr/>
    </dgm:pt>
    <dgm:pt modelId="{0CD97961-45ED-4461-8D3B-B7793C9569A7}" type="pres">
      <dgm:prSet presAssocID="{4B559DB0-FEB2-4D1F-A713-BF7FEEEDB052}" presName="parTxOnly" presStyleLbl="node1" presStyleIdx="1" presStyleCnt="4">
        <dgm:presLayoutVars>
          <dgm:chMax val="0"/>
          <dgm:chPref val="0"/>
          <dgm:bulletEnabled val="1"/>
        </dgm:presLayoutVars>
      </dgm:prSet>
      <dgm:spPr/>
      <dgm:t>
        <a:bodyPr/>
        <a:lstStyle/>
        <a:p>
          <a:endParaRPr lang="en-US"/>
        </a:p>
      </dgm:t>
    </dgm:pt>
    <dgm:pt modelId="{CB47E4C1-56DF-493C-AD22-2ED9F950E396}" type="pres">
      <dgm:prSet presAssocID="{84D41228-E1DE-4E58-84A3-B8D1F0F436C4}" presName="parTxOnlySpace" presStyleCnt="0"/>
      <dgm:spPr/>
    </dgm:pt>
    <dgm:pt modelId="{68B1FD6D-26C5-4D46-99CA-47038AE6C9D0}" type="pres">
      <dgm:prSet presAssocID="{D7E275FC-D852-4E09-A34E-437B4934FD19}" presName="parTxOnly" presStyleLbl="node1" presStyleIdx="2" presStyleCnt="4" custLinFactNeighborY="2573">
        <dgm:presLayoutVars>
          <dgm:chMax val="0"/>
          <dgm:chPref val="0"/>
          <dgm:bulletEnabled val="1"/>
        </dgm:presLayoutVars>
      </dgm:prSet>
      <dgm:spPr/>
      <dgm:t>
        <a:bodyPr/>
        <a:lstStyle/>
        <a:p>
          <a:endParaRPr lang="en-US"/>
        </a:p>
      </dgm:t>
    </dgm:pt>
    <dgm:pt modelId="{4B026F33-77A2-492B-950D-8EEA0D1E725D}" type="pres">
      <dgm:prSet presAssocID="{388876AC-6C0D-4F85-8A77-960D48D836D3}" presName="parTxOnlySpace" presStyleCnt="0"/>
      <dgm:spPr/>
    </dgm:pt>
    <dgm:pt modelId="{1656AEED-6DBC-47F7-A4D7-A784D0D1E9D4}" type="pres">
      <dgm:prSet presAssocID="{55FEF0ED-7870-4F43-B3AE-17237DBA8331}" presName="parTxOnly" presStyleLbl="node1" presStyleIdx="3" presStyleCnt="4">
        <dgm:presLayoutVars>
          <dgm:chMax val="0"/>
          <dgm:chPref val="0"/>
          <dgm:bulletEnabled val="1"/>
        </dgm:presLayoutVars>
      </dgm:prSet>
      <dgm:spPr/>
      <dgm:t>
        <a:bodyPr/>
        <a:lstStyle/>
        <a:p>
          <a:endParaRPr lang="en-US"/>
        </a:p>
      </dgm:t>
    </dgm:pt>
  </dgm:ptLst>
  <dgm:cxnLst>
    <dgm:cxn modelId="{7116AEED-5633-4A81-939C-F8A2633C6B4B}" srcId="{CC462A56-09AB-45CC-81E4-D7B98B5D5650}" destId="{5C762CFC-E24D-44E0-A521-7C0DC70FE612}" srcOrd="0" destOrd="0" parTransId="{5ED775AE-8D98-4D25-B894-1851B3D2895C}" sibTransId="{9C0362F0-146B-40FE-AA4F-4E1B126C10D0}"/>
    <dgm:cxn modelId="{57B55D93-9E57-484D-938A-BB94E10A40E5}" type="presOf" srcId="{55FEF0ED-7870-4F43-B3AE-17237DBA8331}" destId="{1656AEED-6DBC-47F7-A4D7-A784D0D1E9D4}" srcOrd="0" destOrd="0" presId="urn:microsoft.com/office/officeart/2005/8/layout/chevron1"/>
    <dgm:cxn modelId="{6FB9AE97-15D7-4C74-8983-0E7297E2AE49}" type="presOf" srcId="{D7E275FC-D852-4E09-A34E-437B4934FD19}" destId="{68B1FD6D-26C5-4D46-99CA-47038AE6C9D0}" srcOrd="0" destOrd="0" presId="urn:microsoft.com/office/officeart/2005/8/layout/chevron1"/>
    <dgm:cxn modelId="{A4E42BAF-4DB2-41CD-BC3D-2E23E1B45CAF}" type="presOf" srcId="{4B559DB0-FEB2-4D1F-A713-BF7FEEEDB052}" destId="{0CD97961-45ED-4461-8D3B-B7793C9569A7}" srcOrd="0" destOrd="0" presId="urn:microsoft.com/office/officeart/2005/8/layout/chevron1"/>
    <dgm:cxn modelId="{723AAAAF-2734-499B-9E20-1B23E6566FF8}" srcId="{CC462A56-09AB-45CC-81E4-D7B98B5D5650}" destId="{D7E275FC-D852-4E09-A34E-437B4934FD19}" srcOrd="2" destOrd="0" parTransId="{9815C16C-4490-4788-A2A9-7354FC7600E3}" sibTransId="{388876AC-6C0D-4F85-8A77-960D48D836D3}"/>
    <dgm:cxn modelId="{66B5EBA4-4F96-49A1-85E6-FAD7601482B6}" type="presOf" srcId="{5C762CFC-E24D-44E0-A521-7C0DC70FE612}" destId="{13996D87-0121-4CE8-A840-6319F1C1FEB8}" srcOrd="0" destOrd="0" presId="urn:microsoft.com/office/officeart/2005/8/layout/chevron1"/>
    <dgm:cxn modelId="{C9DB6482-6DD0-4764-B30A-BEC37D8F7E73}" srcId="{CC462A56-09AB-45CC-81E4-D7B98B5D5650}" destId="{55FEF0ED-7870-4F43-B3AE-17237DBA8331}" srcOrd="3" destOrd="0" parTransId="{67B55DD8-F8BB-4580-87D0-026E76855DF3}" sibTransId="{7858A01A-AB37-4A17-9C9C-B2D27A896909}"/>
    <dgm:cxn modelId="{8FF5197A-C6A7-49D7-9D65-6978E6777599}" type="presOf" srcId="{CC462A56-09AB-45CC-81E4-D7B98B5D5650}" destId="{6C440DC1-E8D3-46CF-8A8E-826E94C57576}" srcOrd="0" destOrd="0" presId="urn:microsoft.com/office/officeart/2005/8/layout/chevron1"/>
    <dgm:cxn modelId="{23057F97-EA29-40B9-B999-CA2C06ABDCBD}" srcId="{CC462A56-09AB-45CC-81E4-D7B98B5D5650}" destId="{4B559DB0-FEB2-4D1F-A713-BF7FEEEDB052}" srcOrd="1" destOrd="0" parTransId="{EEDC8111-C695-467A-B398-81AA67DCEFF9}" sibTransId="{84D41228-E1DE-4E58-84A3-B8D1F0F436C4}"/>
    <dgm:cxn modelId="{6F9D9DC1-9A68-4895-AC6C-5DF8357F4578}" type="presParOf" srcId="{6C440DC1-E8D3-46CF-8A8E-826E94C57576}" destId="{13996D87-0121-4CE8-A840-6319F1C1FEB8}" srcOrd="0" destOrd="0" presId="urn:microsoft.com/office/officeart/2005/8/layout/chevron1"/>
    <dgm:cxn modelId="{C59A7E9A-E8AE-4839-9268-795BBA63594F}" type="presParOf" srcId="{6C440DC1-E8D3-46CF-8A8E-826E94C57576}" destId="{2A575CC5-F0F1-4721-8000-2865D45411D0}" srcOrd="1" destOrd="0" presId="urn:microsoft.com/office/officeart/2005/8/layout/chevron1"/>
    <dgm:cxn modelId="{CE7FD306-2CD3-4AC4-9B6C-ED45C3A2F9FF}" type="presParOf" srcId="{6C440DC1-E8D3-46CF-8A8E-826E94C57576}" destId="{0CD97961-45ED-4461-8D3B-B7793C9569A7}" srcOrd="2" destOrd="0" presId="urn:microsoft.com/office/officeart/2005/8/layout/chevron1"/>
    <dgm:cxn modelId="{72E6976D-AECC-43C2-AB1C-3CE7627712FB}" type="presParOf" srcId="{6C440DC1-E8D3-46CF-8A8E-826E94C57576}" destId="{CB47E4C1-56DF-493C-AD22-2ED9F950E396}" srcOrd="3" destOrd="0" presId="urn:microsoft.com/office/officeart/2005/8/layout/chevron1"/>
    <dgm:cxn modelId="{E53806FE-1055-4E10-A8C0-A15A9855FEF5}" type="presParOf" srcId="{6C440DC1-E8D3-46CF-8A8E-826E94C57576}" destId="{68B1FD6D-26C5-4D46-99CA-47038AE6C9D0}" srcOrd="4" destOrd="0" presId="urn:microsoft.com/office/officeart/2005/8/layout/chevron1"/>
    <dgm:cxn modelId="{A2A2A250-0BB6-414F-A165-55B0EAF0CD2E}" type="presParOf" srcId="{6C440DC1-E8D3-46CF-8A8E-826E94C57576}" destId="{4B026F33-77A2-492B-950D-8EEA0D1E725D}" srcOrd="5" destOrd="0" presId="urn:microsoft.com/office/officeart/2005/8/layout/chevron1"/>
    <dgm:cxn modelId="{C0CD099B-ECBB-4F42-9E9F-FF9DFE53F7E0}" type="presParOf" srcId="{6C440DC1-E8D3-46CF-8A8E-826E94C57576}" destId="{1656AEED-6DBC-47F7-A4D7-A784D0D1E9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62A56-09AB-45CC-81E4-D7B98B5D5650}" type="doc">
      <dgm:prSet loTypeId="urn:microsoft.com/office/officeart/2005/8/layout/chevron1" loCatId="process" qsTypeId="urn:microsoft.com/office/officeart/2005/8/quickstyle/simple1" qsCatId="simple" csTypeId="urn:microsoft.com/office/officeart/2005/8/colors/colorful1#3" csCatId="colorful" phldr="1"/>
      <dgm:spPr/>
    </dgm:pt>
    <dgm:pt modelId="{5C762CFC-E24D-44E0-A521-7C0DC70FE612}">
      <dgm:prSet phldrT="[Text]"/>
      <dgm:spPr/>
      <dgm:t>
        <a:bodyPr/>
        <a:lstStyle/>
        <a:p>
          <a:r>
            <a:rPr lang="en-US" dirty="0"/>
            <a:t>Connection</a:t>
          </a:r>
        </a:p>
      </dgm:t>
    </dgm:pt>
    <dgm:pt modelId="{5ED775AE-8D98-4D25-B894-1851B3D2895C}" type="parTrans" cxnId="{7116AEED-5633-4A81-939C-F8A2633C6B4B}">
      <dgm:prSet/>
      <dgm:spPr/>
      <dgm:t>
        <a:bodyPr/>
        <a:lstStyle/>
        <a:p>
          <a:endParaRPr lang="en-US"/>
        </a:p>
      </dgm:t>
    </dgm:pt>
    <dgm:pt modelId="{9C0362F0-146B-40FE-AA4F-4E1B126C10D0}" type="sibTrans" cxnId="{7116AEED-5633-4A81-939C-F8A2633C6B4B}">
      <dgm:prSet/>
      <dgm:spPr/>
      <dgm:t>
        <a:bodyPr/>
        <a:lstStyle/>
        <a:p>
          <a:endParaRPr lang="en-US"/>
        </a:p>
      </dgm:t>
    </dgm:pt>
    <dgm:pt modelId="{4B559DB0-FEB2-4D1F-A713-BF7FEEEDB052}">
      <dgm:prSet phldrT="[Text]"/>
      <dgm:spPr/>
      <dgm:t>
        <a:bodyPr/>
        <a:lstStyle/>
        <a:p>
          <a:r>
            <a:rPr lang="en-US"/>
            <a:t>Entry</a:t>
          </a:r>
        </a:p>
      </dgm:t>
    </dgm:pt>
    <dgm:pt modelId="{EEDC8111-C695-467A-B398-81AA67DCEFF9}" type="parTrans" cxnId="{23057F97-EA29-40B9-B999-CA2C06ABDCBD}">
      <dgm:prSet/>
      <dgm:spPr/>
      <dgm:t>
        <a:bodyPr/>
        <a:lstStyle/>
        <a:p>
          <a:endParaRPr lang="en-US"/>
        </a:p>
      </dgm:t>
    </dgm:pt>
    <dgm:pt modelId="{84D41228-E1DE-4E58-84A3-B8D1F0F436C4}" type="sibTrans" cxnId="{23057F97-EA29-40B9-B999-CA2C06ABDCBD}">
      <dgm:prSet/>
      <dgm:spPr/>
      <dgm:t>
        <a:bodyPr/>
        <a:lstStyle/>
        <a:p>
          <a:endParaRPr lang="en-US"/>
        </a:p>
      </dgm:t>
    </dgm:pt>
    <dgm:pt modelId="{D7E275FC-D852-4E09-A34E-437B4934FD19}">
      <dgm:prSet phldrT="[Text]"/>
      <dgm:spPr/>
      <dgm:t>
        <a:bodyPr/>
        <a:lstStyle/>
        <a:p>
          <a:r>
            <a:rPr lang="en-US"/>
            <a:t>Progress</a:t>
          </a:r>
        </a:p>
      </dgm:t>
    </dgm:pt>
    <dgm:pt modelId="{9815C16C-4490-4788-A2A9-7354FC7600E3}" type="parTrans" cxnId="{723AAAAF-2734-499B-9E20-1B23E6566FF8}">
      <dgm:prSet/>
      <dgm:spPr/>
      <dgm:t>
        <a:bodyPr/>
        <a:lstStyle/>
        <a:p>
          <a:endParaRPr lang="en-US"/>
        </a:p>
      </dgm:t>
    </dgm:pt>
    <dgm:pt modelId="{388876AC-6C0D-4F85-8A77-960D48D836D3}" type="sibTrans" cxnId="{723AAAAF-2734-499B-9E20-1B23E6566FF8}">
      <dgm:prSet/>
      <dgm:spPr/>
      <dgm:t>
        <a:bodyPr/>
        <a:lstStyle/>
        <a:p>
          <a:endParaRPr lang="en-US"/>
        </a:p>
      </dgm:t>
    </dgm:pt>
    <dgm:pt modelId="{55FEF0ED-7870-4F43-B3AE-17237DBA8331}">
      <dgm:prSet phldrT="[Text]"/>
      <dgm:spPr/>
      <dgm:t>
        <a:bodyPr/>
        <a:lstStyle/>
        <a:p>
          <a:r>
            <a:rPr lang="en-US"/>
            <a:t>Completion</a:t>
          </a:r>
        </a:p>
      </dgm:t>
    </dgm:pt>
    <dgm:pt modelId="{67B55DD8-F8BB-4580-87D0-026E76855DF3}" type="parTrans" cxnId="{C9DB6482-6DD0-4764-B30A-BEC37D8F7E73}">
      <dgm:prSet/>
      <dgm:spPr/>
      <dgm:t>
        <a:bodyPr/>
        <a:lstStyle/>
        <a:p>
          <a:endParaRPr lang="en-US"/>
        </a:p>
      </dgm:t>
    </dgm:pt>
    <dgm:pt modelId="{7858A01A-AB37-4A17-9C9C-B2D27A896909}" type="sibTrans" cxnId="{C9DB6482-6DD0-4764-B30A-BEC37D8F7E73}">
      <dgm:prSet/>
      <dgm:spPr/>
      <dgm:t>
        <a:bodyPr/>
        <a:lstStyle/>
        <a:p>
          <a:endParaRPr lang="en-US"/>
        </a:p>
      </dgm:t>
    </dgm:pt>
    <dgm:pt modelId="{6C440DC1-E8D3-46CF-8A8E-826E94C57576}" type="pres">
      <dgm:prSet presAssocID="{CC462A56-09AB-45CC-81E4-D7B98B5D5650}" presName="Name0" presStyleCnt="0">
        <dgm:presLayoutVars>
          <dgm:dir/>
          <dgm:animLvl val="lvl"/>
          <dgm:resizeHandles val="exact"/>
        </dgm:presLayoutVars>
      </dgm:prSet>
      <dgm:spPr/>
    </dgm:pt>
    <dgm:pt modelId="{13996D87-0121-4CE8-A840-6319F1C1FEB8}" type="pres">
      <dgm:prSet presAssocID="{5C762CFC-E24D-44E0-A521-7C0DC70FE612}" presName="parTxOnly" presStyleLbl="node1" presStyleIdx="0" presStyleCnt="4">
        <dgm:presLayoutVars>
          <dgm:chMax val="0"/>
          <dgm:chPref val="0"/>
          <dgm:bulletEnabled val="1"/>
        </dgm:presLayoutVars>
      </dgm:prSet>
      <dgm:spPr/>
      <dgm:t>
        <a:bodyPr/>
        <a:lstStyle/>
        <a:p>
          <a:endParaRPr lang="en-US"/>
        </a:p>
      </dgm:t>
    </dgm:pt>
    <dgm:pt modelId="{2A575CC5-F0F1-4721-8000-2865D45411D0}" type="pres">
      <dgm:prSet presAssocID="{9C0362F0-146B-40FE-AA4F-4E1B126C10D0}" presName="parTxOnlySpace" presStyleCnt="0"/>
      <dgm:spPr/>
    </dgm:pt>
    <dgm:pt modelId="{0CD97961-45ED-4461-8D3B-B7793C9569A7}" type="pres">
      <dgm:prSet presAssocID="{4B559DB0-FEB2-4D1F-A713-BF7FEEEDB052}" presName="parTxOnly" presStyleLbl="node1" presStyleIdx="1" presStyleCnt="4">
        <dgm:presLayoutVars>
          <dgm:chMax val="0"/>
          <dgm:chPref val="0"/>
          <dgm:bulletEnabled val="1"/>
        </dgm:presLayoutVars>
      </dgm:prSet>
      <dgm:spPr/>
      <dgm:t>
        <a:bodyPr/>
        <a:lstStyle/>
        <a:p>
          <a:endParaRPr lang="en-US"/>
        </a:p>
      </dgm:t>
    </dgm:pt>
    <dgm:pt modelId="{CB47E4C1-56DF-493C-AD22-2ED9F950E396}" type="pres">
      <dgm:prSet presAssocID="{84D41228-E1DE-4E58-84A3-B8D1F0F436C4}" presName="parTxOnlySpace" presStyleCnt="0"/>
      <dgm:spPr/>
    </dgm:pt>
    <dgm:pt modelId="{68B1FD6D-26C5-4D46-99CA-47038AE6C9D0}" type="pres">
      <dgm:prSet presAssocID="{D7E275FC-D852-4E09-A34E-437B4934FD19}" presName="parTxOnly" presStyleLbl="node1" presStyleIdx="2" presStyleCnt="4" custLinFactNeighborY="2573">
        <dgm:presLayoutVars>
          <dgm:chMax val="0"/>
          <dgm:chPref val="0"/>
          <dgm:bulletEnabled val="1"/>
        </dgm:presLayoutVars>
      </dgm:prSet>
      <dgm:spPr/>
      <dgm:t>
        <a:bodyPr/>
        <a:lstStyle/>
        <a:p>
          <a:endParaRPr lang="en-US"/>
        </a:p>
      </dgm:t>
    </dgm:pt>
    <dgm:pt modelId="{4B026F33-77A2-492B-950D-8EEA0D1E725D}" type="pres">
      <dgm:prSet presAssocID="{388876AC-6C0D-4F85-8A77-960D48D836D3}" presName="parTxOnlySpace" presStyleCnt="0"/>
      <dgm:spPr/>
    </dgm:pt>
    <dgm:pt modelId="{1656AEED-6DBC-47F7-A4D7-A784D0D1E9D4}" type="pres">
      <dgm:prSet presAssocID="{55FEF0ED-7870-4F43-B3AE-17237DBA8331}" presName="parTxOnly" presStyleLbl="node1" presStyleIdx="3" presStyleCnt="4">
        <dgm:presLayoutVars>
          <dgm:chMax val="0"/>
          <dgm:chPref val="0"/>
          <dgm:bulletEnabled val="1"/>
        </dgm:presLayoutVars>
      </dgm:prSet>
      <dgm:spPr/>
      <dgm:t>
        <a:bodyPr/>
        <a:lstStyle/>
        <a:p>
          <a:endParaRPr lang="en-US"/>
        </a:p>
      </dgm:t>
    </dgm:pt>
  </dgm:ptLst>
  <dgm:cxnLst>
    <dgm:cxn modelId="{7116AEED-5633-4A81-939C-F8A2633C6B4B}" srcId="{CC462A56-09AB-45CC-81E4-D7B98B5D5650}" destId="{5C762CFC-E24D-44E0-A521-7C0DC70FE612}" srcOrd="0" destOrd="0" parTransId="{5ED775AE-8D98-4D25-B894-1851B3D2895C}" sibTransId="{9C0362F0-146B-40FE-AA4F-4E1B126C10D0}"/>
    <dgm:cxn modelId="{4EF999CD-0451-4E78-97E8-BE148745995D}" type="presOf" srcId="{CC462A56-09AB-45CC-81E4-D7B98B5D5650}" destId="{6C440DC1-E8D3-46CF-8A8E-826E94C57576}" srcOrd="0" destOrd="0" presId="urn:microsoft.com/office/officeart/2005/8/layout/chevron1"/>
    <dgm:cxn modelId="{723AAAAF-2734-499B-9E20-1B23E6566FF8}" srcId="{CC462A56-09AB-45CC-81E4-D7B98B5D5650}" destId="{D7E275FC-D852-4E09-A34E-437B4934FD19}" srcOrd="2" destOrd="0" parTransId="{9815C16C-4490-4788-A2A9-7354FC7600E3}" sibTransId="{388876AC-6C0D-4F85-8A77-960D48D836D3}"/>
    <dgm:cxn modelId="{DFA1E16E-803E-4FED-9405-155DE8F5F598}" type="presOf" srcId="{D7E275FC-D852-4E09-A34E-437B4934FD19}" destId="{68B1FD6D-26C5-4D46-99CA-47038AE6C9D0}" srcOrd="0" destOrd="0" presId="urn:microsoft.com/office/officeart/2005/8/layout/chevron1"/>
    <dgm:cxn modelId="{1222B2A2-138C-43C5-A12E-9D7F9E220A26}" type="presOf" srcId="{55FEF0ED-7870-4F43-B3AE-17237DBA8331}" destId="{1656AEED-6DBC-47F7-A4D7-A784D0D1E9D4}" srcOrd="0" destOrd="0" presId="urn:microsoft.com/office/officeart/2005/8/layout/chevron1"/>
    <dgm:cxn modelId="{C9DB6482-6DD0-4764-B30A-BEC37D8F7E73}" srcId="{CC462A56-09AB-45CC-81E4-D7B98B5D5650}" destId="{55FEF0ED-7870-4F43-B3AE-17237DBA8331}" srcOrd="3" destOrd="0" parTransId="{67B55DD8-F8BB-4580-87D0-026E76855DF3}" sibTransId="{7858A01A-AB37-4A17-9C9C-B2D27A896909}"/>
    <dgm:cxn modelId="{9119F976-3EBE-448A-8313-166F9719DEDA}" type="presOf" srcId="{4B559DB0-FEB2-4D1F-A713-BF7FEEEDB052}" destId="{0CD97961-45ED-4461-8D3B-B7793C9569A7}" srcOrd="0" destOrd="0" presId="urn:microsoft.com/office/officeart/2005/8/layout/chevron1"/>
    <dgm:cxn modelId="{23057F97-EA29-40B9-B999-CA2C06ABDCBD}" srcId="{CC462A56-09AB-45CC-81E4-D7B98B5D5650}" destId="{4B559DB0-FEB2-4D1F-A713-BF7FEEEDB052}" srcOrd="1" destOrd="0" parTransId="{EEDC8111-C695-467A-B398-81AA67DCEFF9}" sibTransId="{84D41228-E1DE-4E58-84A3-B8D1F0F436C4}"/>
    <dgm:cxn modelId="{C8DD555C-CFA8-4838-9235-B3DC4561D79C}" type="presOf" srcId="{5C762CFC-E24D-44E0-A521-7C0DC70FE612}" destId="{13996D87-0121-4CE8-A840-6319F1C1FEB8}" srcOrd="0" destOrd="0" presId="urn:microsoft.com/office/officeart/2005/8/layout/chevron1"/>
    <dgm:cxn modelId="{DA48677D-5DCD-4782-8B1F-5577EE44F485}" type="presParOf" srcId="{6C440DC1-E8D3-46CF-8A8E-826E94C57576}" destId="{13996D87-0121-4CE8-A840-6319F1C1FEB8}" srcOrd="0" destOrd="0" presId="urn:microsoft.com/office/officeart/2005/8/layout/chevron1"/>
    <dgm:cxn modelId="{C4D8F8F0-7C24-4389-8DF4-C9540796CBD2}" type="presParOf" srcId="{6C440DC1-E8D3-46CF-8A8E-826E94C57576}" destId="{2A575CC5-F0F1-4721-8000-2865D45411D0}" srcOrd="1" destOrd="0" presId="urn:microsoft.com/office/officeart/2005/8/layout/chevron1"/>
    <dgm:cxn modelId="{6AE849DE-6D16-490D-B7FC-16862EB2147C}" type="presParOf" srcId="{6C440DC1-E8D3-46CF-8A8E-826E94C57576}" destId="{0CD97961-45ED-4461-8D3B-B7793C9569A7}" srcOrd="2" destOrd="0" presId="urn:microsoft.com/office/officeart/2005/8/layout/chevron1"/>
    <dgm:cxn modelId="{A7BDF7A9-99F4-45B9-BD28-7F57B9753289}" type="presParOf" srcId="{6C440DC1-E8D3-46CF-8A8E-826E94C57576}" destId="{CB47E4C1-56DF-493C-AD22-2ED9F950E396}" srcOrd="3" destOrd="0" presId="urn:microsoft.com/office/officeart/2005/8/layout/chevron1"/>
    <dgm:cxn modelId="{930DFC6C-49C0-42A7-B81D-2B813A5DE5EA}" type="presParOf" srcId="{6C440DC1-E8D3-46CF-8A8E-826E94C57576}" destId="{68B1FD6D-26C5-4D46-99CA-47038AE6C9D0}" srcOrd="4" destOrd="0" presId="urn:microsoft.com/office/officeart/2005/8/layout/chevron1"/>
    <dgm:cxn modelId="{6C4D3A49-C980-492D-853B-3AE2922B64CE}" type="presParOf" srcId="{6C440DC1-E8D3-46CF-8A8E-826E94C57576}" destId="{4B026F33-77A2-492B-950D-8EEA0D1E725D}" srcOrd="5" destOrd="0" presId="urn:microsoft.com/office/officeart/2005/8/layout/chevron1"/>
    <dgm:cxn modelId="{B5D78DC7-3444-4B5B-B005-D30BCEE997E1}" type="presParOf" srcId="{6C440DC1-E8D3-46CF-8A8E-826E94C57576}" destId="{1656AEED-6DBC-47F7-A4D7-A784D0D1E9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462A56-09AB-45CC-81E4-D7B98B5D5650}" type="doc">
      <dgm:prSet loTypeId="urn:microsoft.com/office/officeart/2005/8/layout/chevron1" loCatId="process" qsTypeId="urn:microsoft.com/office/officeart/2005/8/quickstyle/simple1" qsCatId="simple" csTypeId="urn:microsoft.com/office/officeart/2005/8/colors/colorful1#4" csCatId="colorful" phldr="1"/>
      <dgm:spPr/>
    </dgm:pt>
    <dgm:pt modelId="{5C762CFC-E24D-44E0-A521-7C0DC70FE612}">
      <dgm:prSet phldrT="[Text]"/>
      <dgm:spPr/>
      <dgm:t>
        <a:bodyPr/>
        <a:lstStyle/>
        <a:p>
          <a:r>
            <a:rPr lang="en-US" dirty="0"/>
            <a:t>Connection</a:t>
          </a:r>
        </a:p>
      </dgm:t>
    </dgm:pt>
    <dgm:pt modelId="{5ED775AE-8D98-4D25-B894-1851B3D2895C}" type="parTrans" cxnId="{7116AEED-5633-4A81-939C-F8A2633C6B4B}">
      <dgm:prSet/>
      <dgm:spPr/>
      <dgm:t>
        <a:bodyPr/>
        <a:lstStyle/>
        <a:p>
          <a:endParaRPr lang="en-US"/>
        </a:p>
      </dgm:t>
    </dgm:pt>
    <dgm:pt modelId="{9C0362F0-146B-40FE-AA4F-4E1B126C10D0}" type="sibTrans" cxnId="{7116AEED-5633-4A81-939C-F8A2633C6B4B}">
      <dgm:prSet/>
      <dgm:spPr/>
      <dgm:t>
        <a:bodyPr/>
        <a:lstStyle/>
        <a:p>
          <a:endParaRPr lang="en-US"/>
        </a:p>
      </dgm:t>
    </dgm:pt>
    <dgm:pt modelId="{4B559DB0-FEB2-4D1F-A713-BF7FEEEDB052}">
      <dgm:prSet phldrT="[Text]"/>
      <dgm:spPr/>
      <dgm:t>
        <a:bodyPr/>
        <a:lstStyle/>
        <a:p>
          <a:r>
            <a:rPr lang="en-US"/>
            <a:t>Entry</a:t>
          </a:r>
        </a:p>
      </dgm:t>
    </dgm:pt>
    <dgm:pt modelId="{EEDC8111-C695-467A-B398-81AA67DCEFF9}" type="parTrans" cxnId="{23057F97-EA29-40B9-B999-CA2C06ABDCBD}">
      <dgm:prSet/>
      <dgm:spPr/>
      <dgm:t>
        <a:bodyPr/>
        <a:lstStyle/>
        <a:p>
          <a:endParaRPr lang="en-US"/>
        </a:p>
      </dgm:t>
    </dgm:pt>
    <dgm:pt modelId="{84D41228-E1DE-4E58-84A3-B8D1F0F436C4}" type="sibTrans" cxnId="{23057F97-EA29-40B9-B999-CA2C06ABDCBD}">
      <dgm:prSet/>
      <dgm:spPr/>
      <dgm:t>
        <a:bodyPr/>
        <a:lstStyle/>
        <a:p>
          <a:endParaRPr lang="en-US"/>
        </a:p>
      </dgm:t>
    </dgm:pt>
    <dgm:pt modelId="{D7E275FC-D852-4E09-A34E-437B4934FD19}">
      <dgm:prSet phldrT="[Text]"/>
      <dgm:spPr/>
      <dgm:t>
        <a:bodyPr/>
        <a:lstStyle/>
        <a:p>
          <a:r>
            <a:rPr lang="en-US"/>
            <a:t>Progress</a:t>
          </a:r>
        </a:p>
      </dgm:t>
    </dgm:pt>
    <dgm:pt modelId="{9815C16C-4490-4788-A2A9-7354FC7600E3}" type="parTrans" cxnId="{723AAAAF-2734-499B-9E20-1B23E6566FF8}">
      <dgm:prSet/>
      <dgm:spPr/>
      <dgm:t>
        <a:bodyPr/>
        <a:lstStyle/>
        <a:p>
          <a:endParaRPr lang="en-US"/>
        </a:p>
      </dgm:t>
    </dgm:pt>
    <dgm:pt modelId="{388876AC-6C0D-4F85-8A77-960D48D836D3}" type="sibTrans" cxnId="{723AAAAF-2734-499B-9E20-1B23E6566FF8}">
      <dgm:prSet/>
      <dgm:spPr/>
      <dgm:t>
        <a:bodyPr/>
        <a:lstStyle/>
        <a:p>
          <a:endParaRPr lang="en-US"/>
        </a:p>
      </dgm:t>
    </dgm:pt>
    <dgm:pt modelId="{55FEF0ED-7870-4F43-B3AE-17237DBA8331}">
      <dgm:prSet phldrT="[Text]"/>
      <dgm:spPr/>
      <dgm:t>
        <a:bodyPr/>
        <a:lstStyle/>
        <a:p>
          <a:r>
            <a:rPr lang="en-US"/>
            <a:t>Completion</a:t>
          </a:r>
        </a:p>
      </dgm:t>
    </dgm:pt>
    <dgm:pt modelId="{67B55DD8-F8BB-4580-87D0-026E76855DF3}" type="parTrans" cxnId="{C9DB6482-6DD0-4764-B30A-BEC37D8F7E73}">
      <dgm:prSet/>
      <dgm:spPr/>
      <dgm:t>
        <a:bodyPr/>
        <a:lstStyle/>
        <a:p>
          <a:endParaRPr lang="en-US"/>
        </a:p>
      </dgm:t>
    </dgm:pt>
    <dgm:pt modelId="{7858A01A-AB37-4A17-9C9C-B2D27A896909}" type="sibTrans" cxnId="{C9DB6482-6DD0-4764-B30A-BEC37D8F7E73}">
      <dgm:prSet/>
      <dgm:spPr/>
      <dgm:t>
        <a:bodyPr/>
        <a:lstStyle/>
        <a:p>
          <a:endParaRPr lang="en-US"/>
        </a:p>
      </dgm:t>
    </dgm:pt>
    <dgm:pt modelId="{6C440DC1-E8D3-46CF-8A8E-826E94C57576}" type="pres">
      <dgm:prSet presAssocID="{CC462A56-09AB-45CC-81E4-D7B98B5D5650}" presName="Name0" presStyleCnt="0">
        <dgm:presLayoutVars>
          <dgm:dir/>
          <dgm:animLvl val="lvl"/>
          <dgm:resizeHandles val="exact"/>
        </dgm:presLayoutVars>
      </dgm:prSet>
      <dgm:spPr/>
    </dgm:pt>
    <dgm:pt modelId="{13996D87-0121-4CE8-A840-6319F1C1FEB8}" type="pres">
      <dgm:prSet presAssocID="{5C762CFC-E24D-44E0-A521-7C0DC70FE612}" presName="parTxOnly" presStyleLbl="node1" presStyleIdx="0" presStyleCnt="4">
        <dgm:presLayoutVars>
          <dgm:chMax val="0"/>
          <dgm:chPref val="0"/>
          <dgm:bulletEnabled val="1"/>
        </dgm:presLayoutVars>
      </dgm:prSet>
      <dgm:spPr/>
      <dgm:t>
        <a:bodyPr/>
        <a:lstStyle/>
        <a:p>
          <a:endParaRPr lang="en-US"/>
        </a:p>
      </dgm:t>
    </dgm:pt>
    <dgm:pt modelId="{2A575CC5-F0F1-4721-8000-2865D45411D0}" type="pres">
      <dgm:prSet presAssocID="{9C0362F0-146B-40FE-AA4F-4E1B126C10D0}" presName="parTxOnlySpace" presStyleCnt="0"/>
      <dgm:spPr/>
    </dgm:pt>
    <dgm:pt modelId="{0CD97961-45ED-4461-8D3B-B7793C9569A7}" type="pres">
      <dgm:prSet presAssocID="{4B559DB0-FEB2-4D1F-A713-BF7FEEEDB052}" presName="parTxOnly" presStyleLbl="node1" presStyleIdx="1" presStyleCnt="4">
        <dgm:presLayoutVars>
          <dgm:chMax val="0"/>
          <dgm:chPref val="0"/>
          <dgm:bulletEnabled val="1"/>
        </dgm:presLayoutVars>
      </dgm:prSet>
      <dgm:spPr/>
      <dgm:t>
        <a:bodyPr/>
        <a:lstStyle/>
        <a:p>
          <a:endParaRPr lang="en-US"/>
        </a:p>
      </dgm:t>
    </dgm:pt>
    <dgm:pt modelId="{CB47E4C1-56DF-493C-AD22-2ED9F950E396}" type="pres">
      <dgm:prSet presAssocID="{84D41228-E1DE-4E58-84A3-B8D1F0F436C4}" presName="parTxOnlySpace" presStyleCnt="0"/>
      <dgm:spPr/>
    </dgm:pt>
    <dgm:pt modelId="{68B1FD6D-26C5-4D46-99CA-47038AE6C9D0}" type="pres">
      <dgm:prSet presAssocID="{D7E275FC-D852-4E09-A34E-437B4934FD19}" presName="parTxOnly" presStyleLbl="node1" presStyleIdx="2" presStyleCnt="4" custLinFactNeighborY="2573">
        <dgm:presLayoutVars>
          <dgm:chMax val="0"/>
          <dgm:chPref val="0"/>
          <dgm:bulletEnabled val="1"/>
        </dgm:presLayoutVars>
      </dgm:prSet>
      <dgm:spPr/>
      <dgm:t>
        <a:bodyPr/>
        <a:lstStyle/>
        <a:p>
          <a:endParaRPr lang="en-US"/>
        </a:p>
      </dgm:t>
    </dgm:pt>
    <dgm:pt modelId="{4B026F33-77A2-492B-950D-8EEA0D1E725D}" type="pres">
      <dgm:prSet presAssocID="{388876AC-6C0D-4F85-8A77-960D48D836D3}" presName="parTxOnlySpace" presStyleCnt="0"/>
      <dgm:spPr/>
    </dgm:pt>
    <dgm:pt modelId="{1656AEED-6DBC-47F7-A4D7-A784D0D1E9D4}" type="pres">
      <dgm:prSet presAssocID="{55FEF0ED-7870-4F43-B3AE-17237DBA8331}" presName="parTxOnly" presStyleLbl="node1" presStyleIdx="3" presStyleCnt="4">
        <dgm:presLayoutVars>
          <dgm:chMax val="0"/>
          <dgm:chPref val="0"/>
          <dgm:bulletEnabled val="1"/>
        </dgm:presLayoutVars>
      </dgm:prSet>
      <dgm:spPr/>
      <dgm:t>
        <a:bodyPr/>
        <a:lstStyle/>
        <a:p>
          <a:endParaRPr lang="en-US"/>
        </a:p>
      </dgm:t>
    </dgm:pt>
  </dgm:ptLst>
  <dgm:cxnLst>
    <dgm:cxn modelId="{7116AEED-5633-4A81-939C-F8A2633C6B4B}" srcId="{CC462A56-09AB-45CC-81E4-D7B98B5D5650}" destId="{5C762CFC-E24D-44E0-A521-7C0DC70FE612}" srcOrd="0" destOrd="0" parTransId="{5ED775AE-8D98-4D25-B894-1851B3D2895C}" sibTransId="{9C0362F0-146B-40FE-AA4F-4E1B126C10D0}"/>
    <dgm:cxn modelId="{8323F828-296C-4085-AE7B-C20D5CFF24FF}" type="presOf" srcId="{CC462A56-09AB-45CC-81E4-D7B98B5D5650}" destId="{6C440DC1-E8D3-46CF-8A8E-826E94C57576}" srcOrd="0" destOrd="0" presId="urn:microsoft.com/office/officeart/2005/8/layout/chevron1"/>
    <dgm:cxn modelId="{4ED761A7-4ADD-4EF9-A60A-744A59DB35A1}" type="presOf" srcId="{D7E275FC-D852-4E09-A34E-437B4934FD19}" destId="{68B1FD6D-26C5-4D46-99CA-47038AE6C9D0}" srcOrd="0" destOrd="0" presId="urn:microsoft.com/office/officeart/2005/8/layout/chevron1"/>
    <dgm:cxn modelId="{723AAAAF-2734-499B-9E20-1B23E6566FF8}" srcId="{CC462A56-09AB-45CC-81E4-D7B98B5D5650}" destId="{D7E275FC-D852-4E09-A34E-437B4934FD19}" srcOrd="2" destOrd="0" parTransId="{9815C16C-4490-4788-A2A9-7354FC7600E3}" sibTransId="{388876AC-6C0D-4F85-8A77-960D48D836D3}"/>
    <dgm:cxn modelId="{8FE1039B-33DD-4243-B240-9A181B5B4CA7}" type="presOf" srcId="{5C762CFC-E24D-44E0-A521-7C0DC70FE612}" destId="{13996D87-0121-4CE8-A840-6319F1C1FEB8}" srcOrd="0" destOrd="0" presId="urn:microsoft.com/office/officeart/2005/8/layout/chevron1"/>
    <dgm:cxn modelId="{A3161F82-2EC8-4EFA-AAFB-8F42DFBCECC0}" type="presOf" srcId="{55FEF0ED-7870-4F43-B3AE-17237DBA8331}" destId="{1656AEED-6DBC-47F7-A4D7-A784D0D1E9D4}" srcOrd="0" destOrd="0" presId="urn:microsoft.com/office/officeart/2005/8/layout/chevron1"/>
    <dgm:cxn modelId="{C9DB6482-6DD0-4764-B30A-BEC37D8F7E73}" srcId="{CC462A56-09AB-45CC-81E4-D7B98B5D5650}" destId="{55FEF0ED-7870-4F43-B3AE-17237DBA8331}" srcOrd="3" destOrd="0" parTransId="{67B55DD8-F8BB-4580-87D0-026E76855DF3}" sibTransId="{7858A01A-AB37-4A17-9C9C-B2D27A896909}"/>
    <dgm:cxn modelId="{23057F97-EA29-40B9-B999-CA2C06ABDCBD}" srcId="{CC462A56-09AB-45CC-81E4-D7B98B5D5650}" destId="{4B559DB0-FEB2-4D1F-A713-BF7FEEEDB052}" srcOrd="1" destOrd="0" parTransId="{EEDC8111-C695-467A-B398-81AA67DCEFF9}" sibTransId="{84D41228-E1DE-4E58-84A3-B8D1F0F436C4}"/>
    <dgm:cxn modelId="{668F5FA6-12C9-44E2-9D13-FFA26C48E696}" type="presOf" srcId="{4B559DB0-FEB2-4D1F-A713-BF7FEEEDB052}" destId="{0CD97961-45ED-4461-8D3B-B7793C9569A7}" srcOrd="0" destOrd="0" presId="urn:microsoft.com/office/officeart/2005/8/layout/chevron1"/>
    <dgm:cxn modelId="{90DD3B00-ADA0-462E-9153-3DCE95E603BC}" type="presParOf" srcId="{6C440DC1-E8D3-46CF-8A8E-826E94C57576}" destId="{13996D87-0121-4CE8-A840-6319F1C1FEB8}" srcOrd="0" destOrd="0" presId="urn:microsoft.com/office/officeart/2005/8/layout/chevron1"/>
    <dgm:cxn modelId="{BE808866-BF15-436F-8513-BAC2F0CCC6FE}" type="presParOf" srcId="{6C440DC1-E8D3-46CF-8A8E-826E94C57576}" destId="{2A575CC5-F0F1-4721-8000-2865D45411D0}" srcOrd="1" destOrd="0" presId="urn:microsoft.com/office/officeart/2005/8/layout/chevron1"/>
    <dgm:cxn modelId="{1C4B8E7D-F671-468D-925A-EB0D60944297}" type="presParOf" srcId="{6C440DC1-E8D3-46CF-8A8E-826E94C57576}" destId="{0CD97961-45ED-4461-8D3B-B7793C9569A7}" srcOrd="2" destOrd="0" presId="urn:microsoft.com/office/officeart/2005/8/layout/chevron1"/>
    <dgm:cxn modelId="{F9D5D8C5-A707-43EB-A4CA-A4FB96D4BB0E}" type="presParOf" srcId="{6C440DC1-E8D3-46CF-8A8E-826E94C57576}" destId="{CB47E4C1-56DF-493C-AD22-2ED9F950E396}" srcOrd="3" destOrd="0" presId="urn:microsoft.com/office/officeart/2005/8/layout/chevron1"/>
    <dgm:cxn modelId="{D94EA221-8F2D-49CB-9D6B-D5E71E8EFA74}" type="presParOf" srcId="{6C440DC1-E8D3-46CF-8A8E-826E94C57576}" destId="{68B1FD6D-26C5-4D46-99CA-47038AE6C9D0}" srcOrd="4" destOrd="0" presId="urn:microsoft.com/office/officeart/2005/8/layout/chevron1"/>
    <dgm:cxn modelId="{E2FEA672-FB31-452A-BF57-314D4A96A802}" type="presParOf" srcId="{6C440DC1-E8D3-46CF-8A8E-826E94C57576}" destId="{4B026F33-77A2-492B-950D-8EEA0D1E725D}" srcOrd="5" destOrd="0" presId="urn:microsoft.com/office/officeart/2005/8/layout/chevron1"/>
    <dgm:cxn modelId="{B7A042BB-3AB2-49D7-A372-4876B04B2E67}" type="presParOf" srcId="{6C440DC1-E8D3-46CF-8A8E-826E94C57576}" destId="{1656AEED-6DBC-47F7-A4D7-A784D0D1E9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62A56-09AB-45CC-81E4-D7B98B5D5650}" type="doc">
      <dgm:prSet loTypeId="urn:microsoft.com/office/officeart/2005/8/layout/chevron1" loCatId="process" qsTypeId="urn:microsoft.com/office/officeart/2005/8/quickstyle/simple1" qsCatId="simple" csTypeId="urn:microsoft.com/office/officeart/2005/8/colors/colorful1#5" csCatId="colorful" phldr="1"/>
      <dgm:spPr/>
    </dgm:pt>
    <dgm:pt modelId="{5C762CFC-E24D-44E0-A521-7C0DC70FE612}">
      <dgm:prSet phldrT="[Text]"/>
      <dgm:spPr/>
      <dgm:t>
        <a:bodyPr/>
        <a:lstStyle/>
        <a:p>
          <a:r>
            <a:rPr lang="en-US" dirty="0"/>
            <a:t>Connection</a:t>
          </a:r>
        </a:p>
      </dgm:t>
    </dgm:pt>
    <dgm:pt modelId="{5ED775AE-8D98-4D25-B894-1851B3D2895C}" type="parTrans" cxnId="{7116AEED-5633-4A81-939C-F8A2633C6B4B}">
      <dgm:prSet/>
      <dgm:spPr/>
      <dgm:t>
        <a:bodyPr/>
        <a:lstStyle/>
        <a:p>
          <a:endParaRPr lang="en-US"/>
        </a:p>
      </dgm:t>
    </dgm:pt>
    <dgm:pt modelId="{9C0362F0-146B-40FE-AA4F-4E1B126C10D0}" type="sibTrans" cxnId="{7116AEED-5633-4A81-939C-F8A2633C6B4B}">
      <dgm:prSet/>
      <dgm:spPr/>
      <dgm:t>
        <a:bodyPr/>
        <a:lstStyle/>
        <a:p>
          <a:endParaRPr lang="en-US"/>
        </a:p>
      </dgm:t>
    </dgm:pt>
    <dgm:pt modelId="{4B559DB0-FEB2-4D1F-A713-BF7FEEEDB052}">
      <dgm:prSet phldrT="[Text]"/>
      <dgm:spPr/>
      <dgm:t>
        <a:bodyPr/>
        <a:lstStyle/>
        <a:p>
          <a:r>
            <a:rPr lang="en-US"/>
            <a:t>Entry</a:t>
          </a:r>
        </a:p>
      </dgm:t>
    </dgm:pt>
    <dgm:pt modelId="{EEDC8111-C695-467A-B398-81AA67DCEFF9}" type="parTrans" cxnId="{23057F97-EA29-40B9-B999-CA2C06ABDCBD}">
      <dgm:prSet/>
      <dgm:spPr/>
      <dgm:t>
        <a:bodyPr/>
        <a:lstStyle/>
        <a:p>
          <a:endParaRPr lang="en-US"/>
        </a:p>
      </dgm:t>
    </dgm:pt>
    <dgm:pt modelId="{84D41228-E1DE-4E58-84A3-B8D1F0F436C4}" type="sibTrans" cxnId="{23057F97-EA29-40B9-B999-CA2C06ABDCBD}">
      <dgm:prSet/>
      <dgm:spPr/>
      <dgm:t>
        <a:bodyPr/>
        <a:lstStyle/>
        <a:p>
          <a:endParaRPr lang="en-US"/>
        </a:p>
      </dgm:t>
    </dgm:pt>
    <dgm:pt modelId="{D7E275FC-D852-4E09-A34E-437B4934FD19}">
      <dgm:prSet phldrT="[Text]"/>
      <dgm:spPr/>
      <dgm:t>
        <a:bodyPr/>
        <a:lstStyle/>
        <a:p>
          <a:r>
            <a:rPr lang="en-US"/>
            <a:t>Progress</a:t>
          </a:r>
        </a:p>
      </dgm:t>
    </dgm:pt>
    <dgm:pt modelId="{9815C16C-4490-4788-A2A9-7354FC7600E3}" type="parTrans" cxnId="{723AAAAF-2734-499B-9E20-1B23E6566FF8}">
      <dgm:prSet/>
      <dgm:spPr/>
      <dgm:t>
        <a:bodyPr/>
        <a:lstStyle/>
        <a:p>
          <a:endParaRPr lang="en-US"/>
        </a:p>
      </dgm:t>
    </dgm:pt>
    <dgm:pt modelId="{388876AC-6C0D-4F85-8A77-960D48D836D3}" type="sibTrans" cxnId="{723AAAAF-2734-499B-9E20-1B23E6566FF8}">
      <dgm:prSet/>
      <dgm:spPr/>
      <dgm:t>
        <a:bodyPr/>
        <a:lstStyle/>
        <a:p>
          <a:endParaRPr lang="en-US"/>
        </a:p>
      </dgm:t>
    </dgm:pt>
    <dgm:pt modelId="{55FEF0ED-7870-4F43-B3AE-17237DBA8331}">
      <dgm:prSet phldrT="[Text]"/>
      <dgm:spPr/>
      <dgm:t>
        <a:bodyPr/>
        <a:lstStyle/>
        <a:p>
          <a:r>
            <a:rPr lang="en-US"/>
            <a:t>Completion</a:t>
          </a:r>
        </a:p>
      </dgm:t>
    </dgm:pt>
    <dgm:pt modelId="{67B55DD8-F8BB-4580-87D0-026E76855DF3}" type="parTrans" cxnId="{C9DB6482-6DD0-4764-B30A-BEC37D8F7E73}">
      <dgm:prSet/>
      <dgm:spPr/>
      <dgm:t>
        <a:bodyPr/>
        <a:lstStyle/>
        <a:p>
          <a:endParaRPr lang="en-US"/>
        </a:p>
      </dgm:t>
    </dgm:pt>
    <dgm:pt modelId="{7858A01A-AB37-4A17-9C9C-B2D27A896909}" type="sibTrans" cxnId="{C9DB6482-6DD0-4764-B30A-BEC37D8F7E73}">
      <dgm:prSet/>
      <dgm:spPr/>
      <dgm:t>
        <a:bodyPr/>
        <a:lstStyle/>
        <a:p>
          <a:endParaRPr lang="en-US"/>
        </a:p>
      </dgm:t>
    </dgm:pt>
    <dgm:pt modelId="{6C440DC1-E8D3-46CF-8A8E-826E94C57576}" type="pres">
      <dgm:prSet presAssocID="{CC462A56-09AB-45CC-81E4-D7B98B5D5650}" presName="Name0" presStyleCnt="0">
        <dgm:presLayoutVars>
          <dgm:dir/>
          <dgm:animLvl val="lvl"/>
          <dgm:resizeHandles val="exact"/>
        </dgm:presLayoutVars>
      </dgm:prSet>
      <dgm:spPr/>
    </dgm:pt>
    <dgm:pt modelId="{13996D87-0121-4CE8-A840-6319F1C1FEB8}" type="pres">
      <dgm:prSet presAssocID="{5C762CFC-E24D-44E0-A521-7C0DC70FE612}" presName="parTxOnly" presStyleLbl="node1" presStyleIdx="0" presStyleCnt="4">
        <dgm:presLayoutVars>
          <dgm:chMax val="0"/>
          <dgm:chPref val="0"/>
          <dgm:bulletEnabled val="1"/>
        </dgm:presLayoutVars>
      </dgm:prSet>
      <dgm:spPr/>
      <dgm:t>
        <a:bodyPr/>
        <a:lstStyle/>
        <a:p>
          <a:endParaRPr lang="en-US"/>
        </a:p>
      </dgm:t>
    </dgm:pt>
    <dgm:pt modelId="{2A575CC5-F0F1-4721-8000-2865D45411D0}" type="pres">
      <dgm:prSet presAssocID="{9C0362F0-146B-40FE-AA4F-4E1B126C10D0}" presName="parTxOnlySpace" presStyleCnt="0"/>
      <dgm:spPr/>
    </dgm:pt>
    <dgm:pt modelId="{0CD97961-45ED-4461-8D3B-B7793C9569A7}" type="pres">
      <dgm:prSet presAssocID="{4B559DB0-FEB2-4D1F-A713-BF7FEEEDB052}" presName="parTxOnly" presStyleLbl="node1" presStyleIdx="1" presStyleCnt="4">
        <dgm:presLayoutVars>
          <dgm:chMax val="0"/>
          <dgm:chPref val="0"/>
          <dgm:bulletEnabled val="1"/>
        </dgm:presLayoutVars>
      </dgm:prSet>
      <dgm:spPr/>
      <dgm:t>
        <a:bodyPr/>
        <a:lstStyle/>
        <a:p>
          <a:endParaRPr lang="en-US"/>
        </a:p>
      </dgm:t>
    </dgm:pt>
    <dgm:pt modelId="{CB47E4C1-56DF-493C-AD22-2ED9F950E396}" type="pres">
      <dgm:prSet presAssocID="{84D41228-E1DE-4E58-84A3-B8D1F0F436C4}" presName="parTxOnlySpace" presStyleCnt="0"/>
      <dgm:spPr/>
    </dgm:pt>
    <dgm:pt modelId="{68B1FD6D-26C5-4D46-99CA-47038AE6C9D0}" type="pres">
      <dgm:prSet presAssocID="{D7E275FC-D852-4E09-A34E-437B4934FD19}" presName="parTxOnly" presStyleLbl="node1" presStyleIdx="2" presStyleCnt="4" custLinFactNeighborY="2573">
        <dgm:presLayoutVars>
          <dgm:chMax val="0"/>
          <dgm:chPref val="0"/>
          <dgm:bulletEnabled val="1"/>
        </dgm:presLayoutVars>
      </dgm:prSet>
      <dgm:spPr/>
      <dgm:t>
        <a:bodyPr/>
        <a:lstStyle/>
        <a:p>
          <a:endParaRPr lang="en-US"/>
        </a:p>
      </dgm:t>
    </dgm:pt>
    <dgm:pt modelId="{4B026F33-77A2-492B-950D-8EEA0D1E725D}" type="pres">
      <dgm:prSet presAssocID="{388876AC-6C0D-4F85-8A77-960D48D836D3}" presName="parTxOnlySpace" presStyleCnt="0"/>
      <dgm:spPr/>
    </dgm:pt>
    <dgm:pt modelId="{1656AEED-6DBC-47F7-A4D7-A784D0D1E9D4}" type="pres">
      <dgm:prSet presAssocID="{55FEF0ED-7870-4F43-B3AE-17237DBA8331}" presName="parTxOnly" presStyleLbl="node1" presStyleIdx="3" presStyleCnt="4">
        <dgm:presLayoutVars>
          <dgm:chMax val="0"/>
          <dgm:chPref val="0"/>
          <dgm:bulletEnabled val="1"/>
        </dgm:presLayoutVars>
      </dgm:prSet>
      <dgm:spPr/>
      <dgm:t>
        <a:bodyPr/>
        <a:lstStyle/>
        <a:p>
          <a:endParaRPr lang="en-US"/>
        </a:p>
      </dgm:t>
    </dgm:pt>
  </dgm:ptLst>
  <dgm:cxnLst>
    <dgm:cxn modelId="{7116AEED-5633-4A81-939C-F8A2633C6B4B}" srcId="{CC462A56-09AB-45CC-81E4-D7B98B5D5650}" destId="{5C762CFC-E24D-44E0-A521-7C0DC70FE612}" srcOrd="0" destOrd="0" parTransId="{5ED775AE-8D98-4D25-B894-1851B3D2895C}" sibTransId="{9C0362F0-146B-40FE-AA4F-4E1B126C10D0}"/>
    <dgm:cxn modelId="{4AB54387-F621-46F9-8F77-24D3254898BC}" type="presOf" srcId="{55FEF0ED-7870-4F43-B3AE-17237DBA8331}" destId="{1656AEED-6DBC-47F7-A4D7-A784D0D1E9D4}" srcOrd="0" destOrd="0" presId="urn:microsoft.com/office/officeart/2005/8/layout/chevron1"/>
    <dgm:cxn modelId="{E7DD7DC9-B65E-453B-ACE5-BB7B807BA05A}" type="presOf" srcId="{D7E275FC-D852-4E09-A34E-437B4934FD19}" destId="{68B1FD6D-26C5-4D46-99CA-47038AE6C9D0}" srcOrd="0" destOrd="0" presId="urn:microsoft.com/office/officeart/2005/8/layout/chevron1"/>
    <dgm:cxn modelId="{723AAAAF-2734-499B-9E20-1B23E6566FF8}" srcId="{CC462A56-09AB-45CC-81E4-D7B98B5D5650}" destId="{D7E275FC-D852-4E09-A34E-437B4934FD19}" srcOrd="2" destOrd="0" parTransId="{9815C16C-4490-4788-A2A9-7354FC7600E3}" sibTransId="{388876AC-6C0D-4F85-8A77-960D48D836D3}"/>
    <dgm:cxn modelId="{1170EF63-63C1-4256-B556-26FDAB08D7EE}" type="presOf" srcId="{4B559DB0-FEB2-4D1F-A713-BF7FEEEDB052}" destId="{0CD97961-45ED-4461-8D3B-B7793C9569A7}" srcOrd="0" destOrd="0" presId="urn:microsoft.com/office/officeart/2005/8/layout/chevron1"/>
    <dgm:cxn modelId="{C9DB6482-6DD0-4764-B30A-BEC37D8F7E73}" srcId="{CC462A56-09AB-45CC-81E4-D7B98B5D5650}" destId="{55FEF0ED-7870-4F43-B3AE-17237DBA8331}" srcOrd="3" destOrd="0" parTransId="{67B55DD8-F8BB-4580-87D0-026E76855DF3}" sibTransId="{7858A01A-AB37-4A17-9C9C-B2D27A896909}"/>
    <dgm:cxn modelId="{C33B4BD3-F587-4CA7-8125-1A07CBA1CD24}" type="presOf" srcId="{5C762CFC-E24D-44E0-A521-7C0DC70FE612}" destId="{13996D87-0121-4CE8-A840-6319F1C1FEB8}" srcOrd="0" destOrd="0" presId="urn:microsoft.com/office/officeart/2005/8/layout/chevron1"/>
    <dgm:cxn modelId="{23057F97-EA29-40B9-B999-CA2C06ABDCBD}" srcId="{CC462A56-09AB-45CC-81E4-D7B98B5D5650}" destId="{4B559DB0-FEB2-4D1F-A713-BF7FEEEDB052}" srcOrd="1" destOrd="0" parTransId="{EEDC8111-C695-467A-B398-81AA67DCEFF9}" sibTransId="{84D41228-E1DE-4E58-84A3-B8D1F0F436C4}"/>
    <dgm:cxn modelId="{EA0BD32B-F3E9-44AA-B572-40AE4522CAAF}" type="presOf" srcId="{CC462A56-09AB-45CC-81E4-D7B98B5D5650}" destId="{6C440DC1-E8D3-46CF-8A8E-826E94C57576}" srcOrd="0" destOrd="0" presId="urn:microsoft.com/office/officeart/2005/8/layout/chevron1"/>
    <dgm:cxn modelId="{387F7ACB-8D06-4AD7-8501-75B76B399490}" type="presParOf" srcId="{6C440DC1-E8D3-46CF-8A8E-826E94C57576}" destId="{13996D87-0121-4CE8-A840-6319F1C1FEB8}" srcOrd="0" destOrd="0" presId="urn:microsoft.com/office/officeart/2005/8/layout/chevron1"/>
    <dgm:cxn modelId="{3B378B74-FD07-4358-B057-663985D1F6AC}" type="presParOf" srcId="{6C440DC1-E8D3-46CF-8A8E-826E94C57576}" destId="{2A575CC5-F0F1-4721-8000-2865D45411D0}" srcOrd="1" destOrd="0" presId="urn:microsoft.com/office/officeart/2005/8/layout/chevron1"/>
    <dgm:cxn modelId="{474F4606-C34C-4F5F-AF65-108E1187D2A5}" type="presParOf" srcId="{6C440DC1-E8D3-46CF-8A8E-826E94C57576}" destId="{0CD97961-45ED-4461-8D3B-B7793C9569A7}" srcOrd="2" destOrd="0" presId="urn:microsoft.com/office/officeart/2005/8/layout/chevron1"/>
    <dgm:cxn modelId="{CAACE422-E71C-4AB1-8A6B-B76BAB33084B}" type="presParOf" srcId="{6C440DC1-E8D3-46CF-8A8E-826E94C57576}" destId="{CB47E4C1-56DF-493C-AD22-2ED9F950E396}" srcOrd="3" destOrd="0" presId="urn:microsoft.com/office/officeart/2005/8/layout/chevron1"/>
    <dgm:cxn modelId="{A9ECE3F3-D8EB-41FE-AAE7-DE3D8C2616DA}" type="presParOf" srcId="{6C440DC1-E8D3-46CF-8A8E-826E94C57576}" destId="{68B1FD6D-26C5-4D46-99CA-47038AE6C9D0}" srcOrd="4" destOrd="0" presId="urn:microsoft.com/office/officeart/2005/8/layout/chevron1"/>
    <dgm:cxn modelId="{752B98C3-1F57-456A-9BA4-88B4B4E9B54C}" type="presParOf" srcId="{6C440DC1-E8D3-46CF-8A8E-826E94C57576}" destId="{4B026F33-77A2-492B-950D-8EEA0D1E725D}" srcOrd="5" destOrd="0" presId="urn:microsoft.com/office/officeart/2005/8/layout/chevron1"/>
    <dgm:cxn modelId="{36EBC6B2-3037-479A-A16C-EABED9CFE397}" type="presParOf" srcId="{6C440DC1-E8D3-46CF-8A8E-826E94C57576}" destId="{1656AEED-6DBC-47F7-A4D7-A784D0D1E9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462A56-09AB-45CC-81E4-D7B98B5D5650}" type="doc">
      <dgm:prSet loTypeId="urn:microsoft.com/office/officeart/2005/8/layout/chevron1" loCatId="process" qsTypeId="urn:microsoft.com/office/officeart/2005/8/quickstyle/simple1" qsCatId="simple" csTypeId="urn:microsoft.com/office/officeart/2005/8/colors/colorful1#6" csCatId="colorful" phldr="1"/>
      <dgm:spPr/>
    </dgm:pt>
    <dgm:pt modelId="{5C762CFC-E24D-44E0-A521-7C0DC70FE612}">
      <dgm:prSet phldrT="[Text]"/>
      <dgm:spPr/>
      <dgm:t>
        <a:bodyPr/>
        <a:lstStyle/>
        <a:p>
          <a:r>
            <a:rPr lang="en-US" dirty="0"/>
            <a:t>Connection</a:t>
          </a:r>
        </a:p>
      </dgm:t>
    </dgm:pt>
    <dgm:pt modelId="{5ED775AE-8D98-4D25-B894-1851B3D2895C}" type="parTrans" cxnId="{7116AEED-5633-4A81-939C-F8A2633C6B4B}">
      <dgm:prSet/>
      <dgm:spPr/>
      <dgm:t>
        <a:bodyPr/>
        <a:lstStyle/>
        <a:p>
          <a:endParaRPr lang="en-US"/>
        </a:p>
      </dgm:t>
    </dgm:pt>
    <dgm:pt modelId="{9C0362F0-146B-40FE-AA4F-4E1B126C10D0}" type="sibTrans" cxnId="{7116AEED-5633-4A81-939C-F8A2633C6B4B}">
      <dgm:prSet/>
      <dgm:spPr/>
      <dgm:t>
        <a:bodyPr/>
        <a:lstStyle/>
        <a:p>
          <a:endParaRPr lang="en-US"/>
        </a:p>
      </dgm:t>
    </dgm:pt>
    <dgm:pt modelId="{4B559DB0-FEB2-4D1F-A713-BF7FEEEDB052}">
      <dgm:prSet phldrT="[Text]"/>
      <dgm:spPr/>
      <dgm:t>
        <a:bodyPr/>
        <a:lstStyle/>
        <a:p>
          <a:r>
            <a:rPr lang="en-US"/>
            <a:t>Entry</a:t>
          </a:r>
        </a:p>
      </dgm:t>
    </dgm:pt>
    <dgm:pt modelId="{EEDC8111-C695-467A-B398-81AA67DCEFF9}" type="parTrans" cxnId="{23057F97-EA29-40B9-B999-CA2C06ABDCBD}">
      <dgm:prSet/>
      <dgm:spPr/>
      <dgm:t>
        <a:bodyPr/>
        <a:lstStyle/>
        <a:p>
          <a:endParaRPr lang="en-US"/>
        </a:p>
      </dgm:t>
    </dgm:pt>
    <dgm:pt modelId="{84D41228-E1DE-4E58-84A3-B8D1F0F436C4}" type="sibTrans" cxnId="{23057F97-EA29-40B9-B999-CA2C06ABDCBD}">
      <dgm:prSet/>
      <dgm:spPr/>
      <dgm:t>
        <a:bodyPr/>
        <a:lstStyle/>
        <a:p>
          <a:endParaRPr lang="en-US"/>
        </a:p>
      </dgm:t>
    </dgm:pt>
    <dgm:pt modelId="{D7E275FC-D852-4E09-A34E-437B4934FD19}">
      <dgm:prSet phldrT="[Text]"/>
      <dgm:spPr/>
      <dgm:t>
        <a:bodyPr/>
        <a:lstStyle/>
        <a:p>
          <a:r>
            <a:rPr lang="en-US"/>
            <a:t>Progress</a:t>
          </a:r>
        </a:p>
      </dgm:t>
    </dgm:pt>
    <dgm:pt modelId="{9815C16C-4490-4788-A2A9-7354FC7600E3}" type="parTrans" cxnId="{723AAAAF-2734-499B-9E20-1B23E6566FF8}">
      <dgm:prSet/>
      <dgm:spPr/>
      <dgm:t>
        <a:bodyPr/>
        <a:lstStyle/>
        <a:p>
          <a:endParaRPr lang="en-US"/>
        </a:p>
      </dgm:t>
    </dgm:pt>
    <dgm:pt modelId="{388876AC-6C0D-4F85-8A77-960D48D836D3}" type="sibTrans" cxnId="{723AAAAF-2734-499B-9E20-1B23E6566FF8}">
      <dgm:prSet/>
      <dgm:spPr/>
      <dgm:t>
        <a:bodyPr/>
        <a:lstStyle/>
        <a:p>
          <a:endParaRPr lang="en-US"/>
        </a:p>
      </dgm:t>
    </dgm:pt>
    <dgm:pt modelId="{55FEF0ED-7870-4F43-B3AE-17237DBA8331}">
      <dgm:prSet phldrT="[Text]"/>
      <dgm:spPr/>
      <dgm:t>
        <a:bodyPr/>
        <a:lstStyle/>
        <a:p>
          <a:r>
            <a:rPr lang="en-US"/>
            <a:t>Completion</a:t>
          </a:r>
        </a:p>
      </dgm:t>
    </dgm:pt>
    <dgm:pt modelId="{67B55DD8-F8BB-4580-87D0-026E76855DF3}" type="parTrans" cxnId="{C9DB6482-6DD0-4764-B30A-BEC37D8F7E73}">
      <dgm:prSet/>
      <dgm:spPr/>
      <dgm:t>
        <a:bodyPr/>
        <a:lstStyle/>
        <a:p>
          <a:endParaRPr lang="en-US"/>
        </a:p>
      </dgm:t>
    </dgm:pt>
    <dgm:pt modelId="{7858A01A-AB37-4A17-9C9C-B2D27A896909}" type="sibTrans" cxnId="{C9DB6482-6DD0-4764-B30A-BEC37D8F7E73}">
      <dgm:prSet/>
      <dgm:spPr/>
      <dgm:t>
        <a:bodyPr/>
        <a:lstStyle/>
        <a:p>
          <a:endParaRPr lang="en-US"/>
        </a:p>
      </dgm:t>
    </dgm:pt>
    <dgm:pt modelId="{6C440DC1-E8D3-46CF-8A8E-826E94C57576}" type="pres">
      <dgm:prSet presAssocID="{CC462A56-09AB-45CC-81E4-D7B98B5D5650}" presName="Name0" presStyleCnt="0">
        <dgm:presLayoutVars>
          <dgm:dir/>
          <dgm:animLvl val="lvl"/>
          <dgm:resizeHandles val="exact"/>
        </dgm:presLayoutVars>
      </dgm:prSet>
      <dgm:spPr/>
    </dgm:pt>
    <dgm:pt modelId="{13996D87-0121-4CE8-A840-6319F1C1FEB8}" type="pres">
      <dgm:prSet presAssocID="{5C762CFC-E24D-44E0-A521-7C0DC70FE612}" presName="parTxOnly" presStyleLbl="node1" presStyleIdx="0" presStyleCnt="4">
        <dgm:presLayoutVars>
          <dgm:chMax val="0"/>
          <dgm:chPref val="0"/>
          <dgm:bulletEnabled val="1"/>
        </dgm:presLayoutVars>
      </dgm:prSet>
      <dgm:spPr/>
      <dgm:t>
        <a:bodyPr/>
        <a:lstStyle/>
        <a:p>
          <a:endParaRPr lang="en-US"/>
        </a:p>
      </dgm:t>
    </dgm:pt>
    <dgm:pt modelId="{2A575CC5-F0F1-4721-8000-2865D45411D0}" type="pres">
      <dgm:prSet presAssocID="{9C0362F0-146B-40FE-AA4F-4E1B126C10D0}" presName="parTxOnlySpace" presStyleCnt="0"/>
      <dgm:spPr/>
    </dgm:pt>
    <dgm:pt modelId="{0CD97961-45ED-4461-8D3B-B7793C9569A7}" type="pres">
      <dgm:prSet presAssocID="{4B559DB0-FEB2-4D1F-A713-BF7FEEEDB052}" presName="parTxOnly" presStyleLbl="node1" presStyleIdx="1" presStyleCnt="4">
        <dgm:presLayoutVars>
          <dgm:chMax val="0"/>
          <dgm:chPref val="0"/>
          <dgm:bulletEnabled val="1"/>
        </dgm:presLayoutVars>
      </dgm:prSet>
      <dgm:spPr/>
      <dgm:t>
        <a:bodyPr/>
        <a:lstStyle/>
        <a:p>
          <a:endParaRPr lang="en-US"/>
        </a:p>
      </dgm:t>
    </dgm:pt>
    <dgm:pt modelId="{CB47E4C1-56DF-493C-AD22-2ED9F950E396}" type="pres">
      <dgm:prSet presAssocID="{84D41228-E1DE-4E58-84A3-B8D1F0F436C4}" presName="parTxOnlySpace" presStyleCnt="0"/>
      <dgm:spPr/>
    </dgm:pt>
    <dgm:pt modelId="{68B1FD6D-26C5-4D46-99CA-47038AE6C9D0}" type="pres">
      <dgm:prSet presAssocID="{D7E275FC-D852-4E09-A34E-437B4934FD19}" presName="parTxOnly" presStyleLbl="node1" presStyleIdx="2" presStyleCnt="4" custLinFactNeighborY="2573">
        <dgm:presLayoutVars>
          <dgm:chMax val="0"/>
          <dgm:chPref val="0"/>
          <dgm:bulletEnabled val="1"/>
        </dgm:presLayoutVars>
      </dgm:prSet>
      <dgm:spPr/>
      <dgm:t>
        <a:bodyPr/>
        <a:lstStyle/>
        <a:p>
          <a:endParaRPr lang="en-US"/>
        </a:p>
      </dgm:t>
    </dgm:pt>
    <dgm:pt modelId="{4B026F33-77A2-492B-950D-8EEA0D1E725D}" type="pres">
      <dgm:prSet presAssocID="{388876AC-6C0D-4F85-8A77-960D48D836D3}" presName="parTxOnlySpace" presStyleCnt="0"/>
      <dgm:spPr/>
    </dgm:pt>
    <dgm:pt modelId="{1656AEED-6DBC-47F7-A4D7-A784D0D1E9D4}" type="pres">
      <dgm:prSet presAssocID="{55FEF0ED-7870-4F43-B3AE-17237DBA8331}" presName="parTxOnly" presStyleLbl="node1" presStyleIdx="3" presStyleCnt="4">
        <dgm:presLayoutVars>
          <dgm:chMax val="0"/>
          <dgm:chPref val="0"/>
          <dgm:bulletEnabled val="1"/>
        </dgm:presLayoutVars>
      </dgm:prSet>
      <dgm:spPr/>
      <dgm:t>
        <a:bodyPr/>
        <a:lstStyle/>
        <a:p>
          <a:endParaRPr lang="en-US"/>
        </a:p>
      </dgm:t>
    </dgm:pt>
  </dgm:ptLst>
  <dgm:cxnLst>
    <dgm:cxn modelId="{7116AEED-5633-4A81-939C-F8A2633C6B4B}" srcId="{CC462A56-09AB-45CC-81E4-D7B98B5D5650}" destId="{5C762CFC-E24D-44E0-A521-7C0DC70FE612}" srcOrd="0" destOrd="0" parTransId="{5ED775AE-8D98-4D25-B894-1851B3D2895C}" sibTransId="{9C0362F0-146B-40FE-AA4F-4E1B126C10D0}"/>
    <dgm:cxn modelId="{D63ACE92-7B1F-44D3-A22E-A76F568897D1}" type="presOf" srcId="{55FEF0ED-7870-4F43-B3AE-17237DBA8331}" destId="{1656AEED-6DBC-47F7-A4D7-A784D0D1E9D4}" srcOrd="0" destOrd="0" presId="urn:microsoft.com/office/officeart/2005/8/layout/chevron1"/>
    <dgm:cxn modelId="{CD54F08B-F9D6-4E0F-ADA7-9D35BB52E9D3}" type="presOf" srcId="{CC462A56-09AB-45CC-81E4-D7B98B5D5650}" destId="{6C440DC1-E8D3-46CF-8A8E-826E94C57576}" srcOrd="0" destOrd="0" presId="urn:microsoft.com/office/officeart/2005/8/layout/chevron1"/>
    <dgm:cxn modelId="{723AAAAF-2734-499B-9E20-1B23E6566FF8}" srcId="{CC462A56-09AB-45CC-81E4-D7B98B5D5650}" destId="{D7E275FC-D852-4E09-A34E-437B4934FD19}" srcOrd="2" destOrd="0" parTransId="{9815C16C-4490-4788-A2A9-7354FC7600E3}" sibTransId="{388876AC-6C0D-4F85-8A77-960D48D836D3}"/>
    <dgm:cxn modelId="{8A77D731-6AFB-4732-8C4D-6854F4543D66}" type="presOf" srcId="{4B559DB0-FEB2-4D1F-A713-BF7FEEEDB052}" destId="{0CD97961-45ED-4461-8D3B-B7793C9569A7}" srcOrd="0" destOrd="0" presId="urn:microsoft.com/office/officeart/2005/8/layout/chevron1"/>
    <dgm:cxn modelId="{8FDE258A-377F-47C8-9BE2-BD6F5C2B1963}" type="presOf" srcId="{5C762CFC-E24D-44E0-A521-7C0DC70FE612}" destId="{13996D87-0121-4CE8-A840-6319F1C1FEB8}" srcOrd="0" destOrd="0" presId="urn:microsoft.com/office/officeart/2005/8/layout/chevron1"/>
    <dgm:cxn modelId="{C9DB6482-6DD0-4764-B30A-BEC37D8F7E73}" srcId="{CC462A56-09AB-45CC-81E4-D7B98B5D5650}" destId="{55FEF0ED-7870-4F43-B3AE-17237DBA8331}" srcOrd="3" destOrd="0" parTransId="{67B55DD8-F8BB-4580-87D0-026E76855DF3}" sibTransId="{7858A01A-AB37-4A17-9C9C-B2D27A896909}"/>
    <dgm:cxn modelId="{23057F97-EA29-40B9-B999-CA2C06ABDCBD}" srcId="{CC462A56-09AB-45CC-81E4-D7B98B5D5650}" destId="{4B559DB0-FEB2-4D1F-A713-BF7FEEEDB052}" srcOrd="1" destOrd="0" parTransId="{EEDC8111-C695-467A-B398-81AA67DCEFF9}" sibTransId="{84D41228-E1DE-4E58-84A3-B8D1F0F436C4}"/>
    <dgm:cxn modelId="{F7B849F4-A338-4326-B982-C2AF5B85CE25}" type="presOf" srcId="{D7E275FC-D852-4E09-A34E-437B4934FD19}" destId="{68B1FD6D-26C5-4D46-99CA-47038AE6C9D0}" srcOrd="0" destOrd="0" presId="urn:microsoft.com/office/officeart/2005/8/layout/chevron1"/>
    <dgm:cxn modelId="{BC1058B6-57D5-41D8-9889-78A09E6FDF8D}" type="presParOf" srcId="{6C440DC1-E8D3-46CF-8A8E-826E94C57576}" destId="{13996D87-0121-4CE8-A840-6319F1C1FEB8}" srcOrd="0" destOrd="0" presId="urn:microsoft.com/office/officeart/2005/8/layout/chevron1"/>
    <dgm:cxn modelId="{5924EAB4-BF06-44DC-AE8D-C049E97D8C55}" type="presParOf" srcId="{6C440DC1-E8D3-46CF-8A8E-826E94C57576}" destId="{2A575CC5-F0F1-4721-8000-2865D45411D0}" srcOrd="1" destOrd="0" presId="urn:microsoft.com/office/officeart/2005/8/layout/chevron1"/>
    <dgm:cxn modelId="{77AC5AC4-E5BD-4C0F-B992-09DDEAA797D9}" type="presParOf" srcId="{6C440DC1-E8D3-46CF-8A8E-826E94C57576}" destId="{0CD97961-45ED-4461-8D3B-B7793C9569A7}" srcOrd="2" destOrd="0" presId="urn:microsoft.com/office/officeart/2005/8/layout/chevron1"/>
    <dgm:cxn modelId="{29D86FC6-109B-4A78-8B15-EE2A2D507A60}" type="presParOf" srcId="{6C440DC1-E8D3-46CF-8A8E-826E94C57576}" destId="{CB47E4C1-56DF-493C-AD22-2ED9F950E396}" srcOrd="3" destOrd="0" presId="urn:microsoft.com/office/officeart/2005/8/layout/chevron1"/>
    <dgm:cxn modelId="{A6129072-4855-4B98-A202-4E92A9C73414}" type="presParOf" srcId="{6C440DC1-E8D3-46CF-8A8E-826E94C57576}" destId="{68B1FD6D-26C5-4D46-99CA-47038AE6C9D0}" srcOrd="4" destOrd="0" presId="urn:microsoft.com/office/officeart/2005/8/layout/chevron1"/>
    <dgm:cxn modelId="{9745B8DA-3C90-4BCD-9937-EA77084B8BE9}" type="presParOf" srcId="{6C440DC1-E8D3-46CF-8A8E-826E94C57576}" destId="{4B026F33-77A2-492B-950D-8EEA0D1E725D}" srcOrd="5" destOrd="0" presId="urn:microsoft.com/office/officeart/2005/8/layout/chevron1"/>
    <dgm:cxn modelId="{8B9F5120-0F6A-49FA-8272-348E132B986C}" type="presParOf" srcId="{6C440DC1-E8D3-46CF-8A8E-826E94C57576}" destId="{1656AEED-6DBC-47F7-A4D7-A784D0D1E9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462A56-09AB-45CC-81E4-D7B98B5D5650}" type="doc">
      <dgm:prSet loTypeId="urn:microsoft.com/office/officeart/2005/8/layout/chevron1" loCatId="process" qsTypeId="urn:microsoft.com/office/officeart/2005/8/quickstyle/simple1" qsCatId="simple" csTypeId="urn:microsoft.com/office/officeart/2005/8/colors/colorful1#8" csCatId="colorful" phldr="1"/>
      <dgm:spPr/>
    </dgm:pt>
    <dgm:pt modelId="{5C762CFC-E24D-44E0-A521-7C0DC70FE612}">
      <dgm:prSet phldrT="[Text]"/>
      <dgm:spPr/>
      <dgm:t>
        <a:bodyPr/>
        <a:lstStyle/>
        <a:p>
          <a:r>
            <a:rPr lang="en-US" dirty="0"/>
            <a:t>Connection</a:t>
          </a:r>
        </a:p>
      </dgm:t>
    </dgm:pt>
    <dgm:pt modelId="{5ED775AE-8D98-4D25-B894-1851B3D2895C}" type="parTrans" cxnId="{7116AEED-5633-4A81-939C-F8A2633C6B4B}">
      <dgm:prSet/>
      <dgm:spPr/>
      <dgm:t>
        <a:bodyPr/>
        <a:lstStyle/>
        <a:p>
          <a:endParaRPr lang="en-US"/>
        </a:p>
      </dgm:t>
    </dgm:pt>
    <dgm:pt modelId="{9C0362F0-146B-40FE-AA4F-4E1B126C10D0}" type="sibTrans" cxnId="{7116AEED-5633-4A81-939C-F8A2633C6B4B}">
      <dgm:prSet/>
      <dgm:spPr/>
      <dgm:t>
        <a:bodyPr/>
        <a:lstStyle/>
        <a:p>
          <a:endParaRPr lang="en-US"/>
        </a:p>
      </dgm:t>
    </dgm:pt>
    <dgm:pt modelId="{4B559DB0-FEB2-4D1F-A713-BF7FEEEDB052}">
      <dgm:prSet phldrT="[Text]"/>
      <dgm:spPr/>
      <dgm:t>
        <a:bodyPr/>
        <a:lstStyle/>
        <a:p>
          <a:r>
            <a:rPr lang="en-US"/>
            <a:t>Entry</a:t>
          </a:r>
        </a:p>
      </dgm:t>
    </dgm:pt>
    <dgm:pt modelId="{EEDC8111-C695-467A-B398-81AA67DCEFF9}" type="parTrans" cxnId="{23057F97-EA29-40B9-B999-CA2C06ABDCBD}">
      <dgm:prSet/>
      <dgm:spPr/>
      <dgm:t>
        <a:bodyPr/>
        <a:lstStyle/>
        <a:p>
          <a:endParaRPr lang="en-US"/>
        </a:p>
      </dgm:t>
    </dgm:pt>
    <dgm:pt modelId="{84D41228-E1DE-4E58-84A3-B8D1F0F436C4}" type="sibTrans" cxnId="{23057F97-EA29-40B9-B999-CA2C06ABDCBD}">
      <dgm:prSet/>
      <dgm:spPr/>
      <dgm:t>
        <a:bodyPr/>
        <a:lstStyle/>
        <a:p>
          <a:endParaRPr lang="en-US"/>
        </a:p>
      </dgm:t>
    </dgm:pt>
    <dgm:pt modelId="{D7E275FC-D852-4E09-A34E-437B4934FD19}">
      <dgm:prSet phldrT="[Text]"/>
      <dgm:spPr/>
      <dgm:t>
        <a:bodyPr/>
        <a:lstStyle/>
        <a:p>
          <a:r>
            <a:rPr lang="en-US"/>
            <a:t>Progress</a:t>
          </a:r>
        </a:p>
      </dgm:t>
    </dgm:pt>
    <dgm:pt modelId="{9815C16C-4490-4788-A2A9-7354FC7600E3}" type="parTrans" cxnId="{723AAAAF-2734-499B-9E20-1B23E6566FF8}">
      <dgm:prSet/>
      <dgm:spPr/>
      <dgm:t>
        <a:bodyPr/>
        <a:lstStyle/>
        <a:p>
          <a:endParaRPr lang="en-US"/>
        </a:p>
      </dgm:t>
    </dgm:pt>
    <dgm:pt modelId="{388876AC-6C0D-4F85-8A77-960D48D836D3}" type="sibTrans" cxnId="{723AAAAF-2734-499B-9E20-1B23E6566FF8}">
      <dgm:prSet/>
      <dgm:spPr/>
      <dgm:t>
        <a:bodyPr/>
        <a:lstStyle/>
        <a:p>
          <a:endParaRPr lang="en-US"/>
        </a:p>
      </dgm:t>
    </dgm:pt>
    <dgm:pt modelId="{55FEF0ED-7870-4F43-B3AE-17237DBA8331}">
      <dgm:prSet phldrT="[Text]"/>
      <dgm:spPr/>
      <dgm:t>
        <a:bodyPr/>
        <a:lstStyle/>
        <a:p>
          <a:r>
            <a:rPr lang="en-US"/>
            <a:t>Completion</a:t>
          </a:r>
        </a:p>
      </dgm:t>
    </dgm:pt>
    <dgm:pt modelId="{67B55DD8-F8BB-4580-87D0-026E76855DF3}" type="parTrans" cxnId="{C9DB6482-6DD0-4764-B30A-BEC37D8F7E73}">
      <dgm:prSet/>
      <dgm:spPr/>
      <dgm:t>
        <a:bodyPr/>
        <a:lstStyle/>
        <a:p>
          <a:endParaRPr lang="en-US"/>
        </a:p>
      </dgm:t>
    </dgm:pt>
    <dgm:pt modelId="{7858A01A-AB37-4A17-9C9C-B2D27A896909}" type="sibTrans" cxnId="{C9DB6482-6DD0-4764-B30A-BEC37D8F7E73}">
      <dgm:prSet/>
      <dgm:spPr/>
      <dgm:t>
        <a:bodyPr/>
        <a:lstStyle/>
        <a:p>
          <a:endParaRPr lang="en-US"/>
        </a:p>
      </dgm:t>
    </dgm:pt>
    <dgm:pt modelId="{6C440DC1-E8D3-46CF-8A8E-826E94C57576}" type="pres">
      <dgm:prSet presAssocID="{CC462A56-09AB-45CC-81E4-D7B98B5D5650}" presName="Name0" presStyleCnt="0">
        <dgm:presLayoutVars>
          <dgm:dir/>
          <dgm:animLvl val="lvl"/>
          <dgm:resizeHandles val="exact"/>
        </dgm:presLayoutVars>
      </dgm:prSet>
      <dgm:spPr/>
    </dgm:pt>
    <dgm:pt modelId="{13996D87-0121-4CE8-A840-6319F1C1FEB8}" type="pres">
      <dgm:prSet presAssocID="{5C762CFC-E24D-44E0-A521-7C0DC70FE612}" presName="parTxOnly" presStyleLbl="node1" presStyleIdx="0" presStyleCnt="4">
        <dgm:presLayoutVars>
          <dgm:chMax val="0"/>
          <dgm:chPref val="0"/>
          <dgm:bulletEnabled val="1"/>
        </dgm:presLayoutVars>
      </dgm:prSet>
      <dgm:spPr/>
      <dgm:t>
        <a:bodyPr/>
        <a:lstStyle/>
        <a:p>
          <a:endParaRPr lang="en-US"/>
        </a:p>
      </dgm:t>
    </dgm:pt>
    <dgm:pt modelId="{2A575CC5-F0F1-4721-8000-2865D45411D0}" type="pres">
      <dgm:prSet presAssocID="{9C0362F0-146B-40FE-AA4F-4E1B126C10D0}" presName="parTxOnlySpace" presStyleCnt="0"/>
      <dgm:spPr/>
    </dgm:pt>
    <dgm:pt modelId="{0CD97961-45ED-4461-8D3B-B7793C9569A7}" type="pres">
      <dgm:prSet presAssocID="{4B559DB0-FEB2-4D1F-A713-BF7FEEEDB052}" presName="parTxOnly" presStyleLbl="node1" presStyleIdx="1" presStyleCnt="4">
        <dgm:presLayoutVars>
          <dgm:chMax val="0"/>
          <dgm:chPref val="0"/>
          <dgm:bulletEnabled val="1"/>
        </dgm:presLayoutVars>
      </dgm:prSet>
      <dgm:spPr/>
      <dgm:t>
        <a:bodyPr/>
        <a:lstStyle/>
        <a:p>
          <a:endParaRPr lang="en-US"/>
        </a:p>
      </dgm:t>
    </dgm:pt>
    <dgm:pt modelId="{CB47E4C1-56DF-493C-AD22-2ED9F950E396}" type="pres">
      <dgm:prSet presAssocID="{84D41228-E1DE-4E58-84A3-B8D1F0F436C4}" presName="parTxOnlySpace" presStyleCnt="0"/>
      <dgm:spPr/>
    </dgm:pt>
    <dgm:pt modelId="{68B1FD6D-26C5-4D46-99CA-47038AE6C9D0}" type="pres">
      <dgm:prSet presAssocID="{D7E275FC-D852-4E09-A34E-437B4934FD19}" presName="parTxOnly" presStyleLbl="node1" presStyleIdx="2" presStyleCnt="4" custLinFactNeighborY="2573">
        <dgm:presLayoutVars>
          <dgm:chMax val="0"/>
          <dgm:chPref val="0"/>
          <dgm:bulletEnabled val="1"/>
        </dgm:presLayoutVars>
      </dgm:prSet>
      <dgm:spPr/>
      <dgm:t>
        <a:bodyPr/>
        <a:lstStyle/>
        <a:p>
          <a:endParaRPr lang="en-US"/>
        </a:p>
      </dgm:t>
    </dgm:pt>
    <dgm:pt modelId="{4B026F33-77A2-492B-950D-8EEA0D1E725D}" type="pres">
      <dgm:prSet presAssocID="{388876AC-6C0D-4F85-8A77-960D48D836D3}" presName="parTxOnlySpace" presStyleCnt="0"/>
      <dgm:spPr/>
    </dgm:pt>
    <dgm:pt modelId="{1656AEED-6DBC-47F7-A4D7-A784D0D1E9D4}" type="pres">
      <dgm:prSet presAssocID="{55FEF0ED-7870-4F43-B3AE-17237DBA8331}" presName="parTxOnly" presStyleLbl="node1" presStyleIdx="3" presStyleCnt="4">
        <dgm:presLayoutVars>
          <dgm:chMax val="0"/>
          <dgm:chPref val="0"/>
          <dgm:bulletEnabled val="1"/>
        </dgm:presLayoutVars>
      </dgm:prSet>
      <dgm:spPr/>
      <dgm:t>
        <a:bodyPr/>
        <a:lstStyle/>
        <a:p>
          <a:endParaRPr lang="en-US"/>
        </a:p>
      </dgm:t>
    </dgm:pt>
  </dgm:ptLst>
  <dgm:cxnLst>
    <dgm:cxn modelId="{41D91485-F26A-4480-938E-16BDF5A3F6DE}" type="presOf" srcId="{55FEF0ED-7870-4F43-B3AE-17237DBA8331}" destId="{1656AEED-6DBC-47F7-A4D7-A784D0D1E9D4}" srcOrd="0" destOrd="0" presId="urn:microsoft.com/office/officeart/2005/8/layout/chevron1"/>
    <dgm:cxn modelId="{7116AEED-5633-4A81-939C-F8A2633C6B4B}" srcId="{CC462A56-09AB-45CC-81E4-D7B98B5D5650}" destId="{5C762CFC-E24D-44E0-A521-7C0DC70FE612}" srcOrd="0" destOrd="0" parTransId="{5ED775AE-8D98-4D25-B894-1851B3D2895C}" sibTransId="{9C0362F0-146B-40FE-AA4F-4E1B126C10D0}"/>
    <dgm:cxn modelId="{EE6E70DC-E9B5-4BDF-94E4-3E636600278B}" type="presOf" srcId="{4B559DB0-FEB2-4D1F-A713-BF7FEEEDB052}" destId="{0CD97961-45ED-4461-8D3B-B7793C9569A7}" srcOrd="0" destOrd="0" presId="urn:microsoft.com/office/officeart/2005/8/layout/chevron1"/>
    <dgm:cxn modelId="{723AAAAF-2734-499B-9E20-1B23E6566FF8}" srcId="{CC462A56-09AB-45CC-81E4-D7B98B5D5650}" destId="{D7E275FC-D852-4E09-A34E-437B4934FD19}" srcOrd="2" destOrd="0" parTransId="{9815C16C-4490-4788-A2A9-7354FC7600E3}" sibTransId="{388876AC-6C0D-4F85-8A77-960D48D836D3}"/>
    <dgm:cxn modelId="{4EA8AB7A-B6D1-43E2-A688-098B056C7CB7}" type="presOf" srcId="{5C762CFC-E24D-44E0-A521-7C0DC70FE612}" destId="{13996D87-0121-4CE8-A840-6319F1C1FEB8}" srcOrd="0" destOrd="0" presId="urn:microsoft.com/office/officeart/2005/8/layout/chevron1"/>
    <dgm:cxn modelId="{C9DB6482-6DD0-4764-B30A-BEC37D8F7E73}" srcId="{CC462A56-09AB-45CC-81E4-D7B98B5D5650}" destId="{55FEF0ED-7870-4F43-B3AE-17237DBA8331}" srcOrd="3" destOrd="0" parTransId="{67B55DD8-F8BB-4580-87D0-026E76855DF3}" sibTransId="{7858A01A-AB37-4A17-9C9C-B2D27A896909}"/>
    <dgm:cxn modelId="{23057F97-EA29-40B9-B999-CA2C06ABDCBD}" srcId="{CC462A56-09AB-45CC-81E4-D7B98B5D5650}" destId="{4B559DB0-FEB2-4D1F-A713-BF7FEEEDB052}" srcOrd="1" destOrd="0" parTransId="{EEDC8111-C695-467A-B398-81AA67DCEFF9}" sibTransId="{84D41228-E1DE-4E58-84A3-B8D1F0F436C4}"/>
    <dgm:cxn modelId="{EB6C1FCB-7ACF-4B63-BADE-3976270D145E}" type="presOf" srcId="{CC462A56-09AB-45CC-81E4-D7B98B5D5650}" destId="{6C440DC1-E8D3-46CF-8A8E-826E94C57576}" srcOrd="0" destOrd="0" presId="urn:microsoft.com/office/officeart/2005/8/layout/chevron1"/>
    <dgm:cxn modelId="{50F8458D-A5C7-46AD-A9C2-966CA03CF77C}" type="presOf" srcId="{D7E275FC-D852-4E09-A34E-437B4934FD19}" destId="{68B1FD6D-26C5-4D46-99CA-47038AE6C9D0}" srcOrd="0" destOrd="0" presId="urn:microsoft.com/office/officeart/2005/8/layout/chevron1"/>
    <dgm:cxn modelId="{3579B36A-BB8B-4132-8C41-7457C3FC600C}" type="presParOf" srcId="{6C440DC1-E8D3-46CF-8A8E-826E94C57576}" destId="{13996D87-0121-4CE8-A840-6319F1C1FEB8}" srcOrd="0" destOrd="0" presId="urn:microsoft.com/office/officeart/2005/8/layout/chevron1"/>
    <dgm:cxn modelId="{5B65080D-0CB7-44E0-A1E6-F63151647BA5}" type="presParOf" srcId="{6C440DC1-E8D3-46CF-8A8E-826E94C57576}" destId="{2A575CC5-F0F1-4721-8000-2865D45411D0}" srcOrd="1" destOrd="0" presId="urn:microsoft.com/office/officeart/2005/8/layout/chevron1"/>
    <dgm:cxn modelId="{A60FD461-7C6E-40E3-AB79-A80146B7D5F3}" type="presParOf" srcId="{6C440DC1-E8D3-46CF-8A8E-826E94C57576}" destId="{0CD97961-45ED-4461-8D3B-B7793C9569A7}" srcOrd="2" destOrd="0" presId="urn:microsoft.com/office/officeart/2005/8/layout/chevron1"/>
    <dgm:cxn modelId="{10DD511C-9C53-464A-8A32-2D340258C2E6}" type="presParOf" srcId="{6C440DC1-E8D3-46CF-8A8E-826E94C57576}" destId="{CB47E4C1-56DF-493C-AD22-2ED9F950E396}" srcOrd="3" destOrd="0" presId="urn:microsoft.com/office/officeart/2005/8/layout/chevron1"/>
    <dgm:cxn modelId="{C3E4E350-B638-4DA5-8580-FA8BD54E4CCB}" type="presParOf" srcId="{6C440DC1-E8D3-46CF-8A8E-826E94C57576}" destId="{68B1FD6D-26C5-4D46-99CA-47038AE6C9D0}" srcOrd="4" destOrd="0" presId="urn:microsoft.com/office/officeart/2005/8/layout/chevron1"/>
    <dgm:cxn modelId="{FF6297E6-20F6-4834-ADC3-ACA793243E0E}" type="presParOf" srcId="{6C440DC1-E8D3-46CF-8A8E-826E94C57576}" destId="{4B026F33-77A2-492B-950D-8EEA0D1E725D}" srcOrd="5" destOrd="0" presId="urn:microsoft.com/office/officeart/2005/8/layout/chevron1"/>
    <dgm:cxn modelId="{4B6FDAAF-5530-4AB0-BC46-C2E6323FC03E}" type="presParOf" srcId="{6C440DC1-E8D3-46CF-8A8E-826E94C57576}" destId="{1656AEED-6DBC-47F7-A4D7-A784D0D1E9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96D87-0121-4CE8-A840-6319F1C1FEB8}">
      <dsp:nvSpPr>
        <dsp:cNvPr id="0" name=""/>
        <dsp:cNvSpPr/>
      </dsp:nvSpPr>
      <dsp:spPr>
        <a:xfrm>
          <a:off x="4241" y="0"/>
          <a:ext cx="2469058" cy="335279"/>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Connection</a:t>
          </a:r>
        </a:p>
      </dsp:txBody>
      <dsp:txXfrm>
        <a:off x="171881" y="0"/>
        <a:ext cx="2133779" cy="335279"/>
      </dsp:txXfrm>
    </dsp:sp>
    <dsp:sp modelId="{0CD97961-45ED-4461-8D3B-B7793C9569A7}">
      <dsp:nvSpPr>
        <dsp:cNvPr id="0" name=""/>
        <dsp:cNvSpPr/>
      </dsp:nvSpPr>
      <dsp:spPr>
        <a:xfrm>
          <a:off x="2226394" y="0"/>
          <a:ext cx="2469058" cy="335279"/>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Entry</a:t>
          </a:r>
        </a:p>
      </dsp:txBody>
      <dsp:txXfrm>
        <a:off x="2394034" y="0"/>
        <a:ext cx="2133779" cy="335279"/>
      </dsp:txXfrm>
    </dsp:sp>
    <dsp:sp modelId="{68B1FD6D-26C5-4D46-99CA-47038AE6C9D0}">
      <dsp:nvSpPr>
        <dsp:cNvPr id="0" name=""/>
        <dsp:cNvSpPr/>
      </dsp:nvSpPr>
      <dsp:spPr>
        <a:xfrm>
          <a:off x="4448547" y="0"/>
          <a:ext cx="2469058" cy="335279"/>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Progress</a:t>
          </a:r>
        </a:p>
      </dsp:txBody>
      <dsp:txXfrm>
        <a:off x="4616187" y="0"/>
        <a:ext cx="2133779" cy="335279"/>
      </dsp:txXfrm>
    </dsp:sp>
    <dsp:sp modelId="{1656AEED-6DBC-47F7-A4D7-A784D0D1E9D4}">
      <dsp:nvSpPr>
        <dsp:cNvPr id="0" name=""/>
        <dsp:cNvSpPr/>
      </dsp:nvSpPr>
      <dsp:spPr>
        <a:xfrm>
          <a:off x="6670699" y="0"/>
          <a:ext cx="2469058" cy="335279"/>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Completion</a:t>
          </a:r>
        </a:p>
      </dsp:txBody>
      <dsp:txXfrm>
        <a:off x="6838339" y="0"/>
        <a:ext cx="2133779" cy="33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523" cy="464662"/>
          </a:xfrm>
          <a:prstGeom prst="rect">
            <a:avLst/>
          </a:prstGeom>
        </p:spPr>
        <p:txBody>
          <a:bodyPr vert="horz" lIns="91310" tIns="45655" rIns="91310" bIns="4565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10" tIns="45655" rIns="91310" bIns="45655" rtlCol="0"/>
          <a:lstStyle>
            <a:lvl1pPr algn="r">
              <a:defRPr sz="1200"/>
            </a:lvl1pPr>
          </a:lstStyle>
          <a:p>
            <a:fld id="{AC4E468A-64D1-4A8E-A7AA-53CCF0FDA32D}" type="datetimeFigureOut">
              <a:rPr lang="en-US" smtClean="0"/>
              <a:pPr/>
              <a:t>10/10/2016</a:t>
            </a:fld>
            <a:endParaRPr lang="en-US"/>
          </a:p>
        </p:txBody>
      </p:sp>
      <p:sp>
        <p:nvSpPr>
          <p:cNvPr id="4" name="Footer Placeholder 3"/>
          <p:cNvSpPr>
            <a:spLocks noGrp="1"/>
          </p:cNvSpPr>
          <p:nvPr>
            <p:ph type="ftr" sz="quarter" idx="2"/>
          </p:nvPr>
        </p:nvSpPr>
        <p:spPr>
          <a:xfrm>
            <a:off x="2" y="8830153"/>
            <a:ext cx="3037523" cy="464662"/>
          </a:xfrm>
          <a:prstGeom prst="rect">
            <a:avLst/>
          </a:prstGeom>
        </p:spPr>
        <p:txBody>
          <a:bodyPr vert="horz" lIns="91310" tIns="45655" rIns="91310" bIns="4565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10" tIns="45655" rIns="91310" bIns="45655" rtlCol="0" anchor="b"/>
          <a:lstStyle>
            <a:lvl1pPr algn="r">
              <a:defRPr sz="1200"/>
            </a:lvl1pPr>
          </a:lstStyle>
          <a:p>
            <a:fld id="{E83DEBF2-9C67-420E-A313-E2502A818822}" type="slidenum">
              <a:rPr lang="en-US" smtClean="0"/>
              <a:pPr/>
              <a:t>‹#›</a:t>
            </a:fld>
            <a:endParaRPr lang="en-US"/>
          </a:p>
        </p:txBody>
      </p:sp>
    </p:spTree>
    <p:extLst>
      <p:ext uri="{BB962C8B-B14F-4D97-AF65-F5344CB8AC3E}">
        <p14:creationId xmlns:p14="http://schemas.microsoft.com/office/powerpoint/2010/main" val="965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idx="1"/>
          </p:nvPr>
        </p:nvSpPr>
        <p:spPr>
          <a:xfrm>
            <a:off x="3971292" y="0"/>
            <a:ext cx="3037523" cy="464662"/>
          </a:xfrm>
          <a:prstGeom prst="rect">
            <a:avLst/>
          </a:prstGeom>
        </p:spPr>
        <p:txBody>
          <a:bodyPr vert="horz" lIns="91330" tIns="45665" rIns="91330" bIns="45665" rtlCol="0"/>
          <a:lstStyle>
            <a:lvl1pPr algn="r">
              <a:defRPr sz="1200"/>
            </a:lvl1pPr>
          </a:lstStyle>
          <a:p>
            <a:fld id="{D5F0CFCE-FE2B-483D-9705-D51312F6B009}" type="datetimeFigureOut">
              <a:rPr lang="en-US" smtClean="0"/>
              <a:pPr/>
              <a:t>10/10/2016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30" tIns="45665" rIns="91330" bIns="45665" rtlCol="0" anchor="ctr"/>
          <a:lstStyle/>
          <a:p>
            <a:endParaRPr lang="en-US"/>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1330" tIns="45665" rIns="91330" bIns="456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7" name="Slide Number Placeholder 6"/>
          <p:cNvSpPr>
            <a:spLocks noGrp="1"/>
          </p:cNvSpPr>
          <p:nvPr>
            <p:ph type="sldNum" sz="quarter" idx="5"/>
          </p:nvPr>
        </p:nvSpPr>
        <p:spPr>
          <a:xfrm>
            <a:off x="3971292" y="8830153"/>
            <a:ext cx="3037523" cy="464662"/>
          </a:xfrm>
          <a:prstGeom prst="rect">
            <a:avLst/>
          </a:prstGeom>
        </p:spPr>
        <p:txBody>
          <a:bodyPr vert="horz" lIns="91330" tIns="45665" rIns="91330" bIns="45665" rtlCol="0" anchor="b"/>
          <a:lstStyle>
            <a:lvl1pPr algn="r">
              <a:defRPr sz="1200"/>
            </a:lvl1pPr>
          </a:lstStyle>
          <a:p>
            <a:fld id="{12AB344E-77BB-4262-8D9B-2C0168C4D780}" type="slidenum">
              <a:rPr lang="en-US" smtClean="0"/>
              <a:pPr/>
              <a:t>‹#›</a:t>
            </a:fld>
            <a:endParaRPr lang="en-US"/>
          </a:p>
        </p:txBody>
      </p:sp>
    </p:spTree>
    <p:extLst>
      <p:ext uri="{BB962C8B-B14F-4D97-AF65-F5344CB8AC3E}">
        <p14:creationId xmlns:p14="http://schemas.microsoft.com/office/powerpoint/2010/main" val="107861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prstClr val="black"/>
                </a:solidFill>
                <a:latin typeface="Calibri"/>
                <a:ea typeface="+mn-ea"/>
                <a:cs typeface="+mn-cs"/>
              </a:rPr>
              <a:t>Briefly mention what session will cover </a:t>
            </a:r>
          </a:p>
          <a:p>
            <a:pPr>
              <a:defRPr/>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D86135CD-403E-41FF-9EFC-3CB5CF6F27D7}" type="slidenum">
              <a:rPr lang="en-US" altLang="en-US" sz="1200">
                <a:solidFill>
                  <a:srgbClr val="000000"/>
                </a:solidFill>
              </a:rPr>
              <a:pPr/>
              <a:t>2</a:t>
            </a:fld>
            <a:endParaRPr lang="en-US" altLang="en-US" sz="1200">
              <a:solidFill>
                <a:srgbClr val="000000"/>
              </a:solidFill>
            </a:endParaRPr>
          </a:p>
        </p:txBody>
      </p:sp>
    </p:spTree>
    <p:extLst>
      <p:ext uri="{BB962C8B-B14F-4D97-AF65-F5344CB8AC3E}">
        <p14:creationId xmlns:p14="http://schemas.microsoft.com/office/powerpoint/2010/main" val="386029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ヒラギノ角ゴ Pro W3" pitchFamily="36" charset="-128"/>
              </a:rPr>
              <a:t>Explain the importance of consulting with the instructor prior to declaring pass/fail.</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058" indent="-285407">
              <a:defRPr sz="2400">
                <a:solidFill>
                  <a:schemeClr val="tx1"/>
                </a:solidFill>
                <a:latin typeface="Arial" panose="020B0604020202020204" pitchFamily="34" charset="0"/>
                <a:ea typeface="ヒラギノ角ゴ Pro W3" pitchFamily="36" charset="-128"/>
              </a:defRPr>
            </a:lvl2pPr>
            <a:lvl3pPr marL="1141628" indent="-228326">
              <a:defRPr sz="2400">
                <a:solidFill>
                  <a:schemeClr val="tx1"/>
                </a:solidFill>
                <a:latin typeface="Arial" panose="020B0604020202020204" pitchFamily="34" charset="0"/>
                <a:ea typeface="ヒラギノ角ゴ Pro W3" pitchFamily="36" charset="-128"/>
              </a:defRPr>
            </a:lvl3pPr>
            <a:lvl4pPr marL="1598280" indent="-228326">
              <a:defRPr sz="2400">
                <a:solidFill>
                  <a:schemeClr val="tx1"/>
                </a:solidFill>
                <a:latin typeface="Arial" panose="020B0604020202020204" pitchFamily="34" charset="0"/>
                <a:ea typeface="ヒラギノ角ゴ Pro W3" pitchFamily="36" charset="-128"/>
              </a:defRPr>
            </a:lvl4pPr>
            <a:lvl5pPr marL="2054931" indent="-228326">
              <a:defRPr sz="2400">
                <a:solidFill>
                  <a:schemeClr val="tx1"/>
                </a:solidFill>
                <a:latin typeface="Arial" panose="020B0604020202020204" pitchFamily="34" charset="0"/>
                <a:ea typeface="ヒラギノ角ゴ Pro W3" pitchFamily="36" charset="-128"/>
              </a:defRPr>
            </a:lvl5pPr>
            <a:lvl6pPr marL="2511582"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68234"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4885"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1537"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33CD8674-612D-4E17-BC57-8DA81CE421B3}" type="slidenum">
              <a:rPr lang="en-US" altLang="en-US" sz="1200"/>
              <a:pPr/>
              <a:t>15</a:t>
            </a:fld>
            <a:endParaRPr lang="en-US" altLang="en-US" sz="1200"/>
          </a:p>
        </p:txBody>
      </p:sp>
    </p:spTree>
    <p:extLst>
      <p:ext uri="{BB962C8B-B14F-4D97-AF65-F5344CB8AC3E}">
        <p14:creationId xmlns:p14="http://schemas.microsoft.com/office/powerpoint/2010/main" val="214352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000000"/>
                </a:solidFill>
                <a:latin typeface="Arial" panose="020B0604020202020204" pitchFamily="34" charset="0"/>
                <a:ea typeface="ヒラギノ角ゴ Pro W3" pitchFamily="36" charset="-128"/>
              </a:rPr>
              <a:t>Explain the importance of consulting with the instructor prior to withdrawing.</a:t>
            </a:r>
            <a:endParaRPr lang="en-US" altLang="en-US" smtClean="0">
              <a:latin typeface="Arial" panose="020B0604020202020204" pitchFamily="34" charset="0"/>
              <a:ea typeface="ヒラギノ角ゴ Pro W3" pitchFamily="36"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058" indent="-285407">
              <a:defRPr sz="2400">
                <a:solidFill>
                  <a:schemeClr val="tx1"/>
                </a:solidFill>
                <a:latin typeface="Arial" panose="020B0604020202020204" pitchFamily="34" charset="0"/>
                <a:ea typeface="ヒラギノ角ゴ Pro W3" pitchFamily="36" charset="-128"/>
              </a:defRPr>
            </a:lvl2pPr>
            <a:lvl3pPr marL="1141628" indent="-228326">
              <a:defRPr sz="2400">
                <a:solidFill>
                  <a:schemeClr val="tx1"/>
                </a:solidFill>
                <a:latin typeface="Arial" panose="020B0604020202020204" pitchFamily="34" charset="0"/>
                <a:ea typeface="ヒラギノ角ゴ Pro W3" pitchFamily="36" charset="-128"/>
              </a:defRPr>
            </a:lvl3pPr>
            <a:lvl4pPr marL="1598280" indent="-228326">
              <a:defRPr sz="2400">
                <a:solidFill>
                  <a:schemeClr val="tx1"/>
                </a:solidFill>
                <a:latin typeface="Arial" panose="020B0604020202020204" pitchFamily="34" charset="0"/>
                <a:ea typeface="ヒラギノ角ゴ Pro W3" pitchFamily="36" charset="-128"/>
              </a:defRPr>
            </a:lvl4pPr>
            <a:lvl5pPr marL="2054931" indent="-228326">
              <a:defRPr sz="2400">
                <a:solidFill>
                  <a:schemeClr val="tx1"/>
                </a:solidFill>
                <a:latin typeface="Arial" panose="020B0604020202020204" pitchFamily="34" charset="0"/>
                <a:ea typeface="ヒラギノ角ゴ Pro W3" pitchFamily="36" charset="-128"/>
              </a:defRPr>
            </a:lvl5pPr>
            <a:lvl6pPr marL="2511582"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68234"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4885"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1537"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AAECEC78-9D95-410B-A1DE-6A86B4894BA7}" type="slidenum">
              <a:rPr lang="en-US" altLang="en-US" sz="1200"/>
              <a:pPr/>
              <a:t>16</a:t>
            </a:fld>
            <a:endParaRPr lang="en-US" altLang="en-US" sz="1200"/>
          </a:p>
        </p:txBody>
      </p:sp>
    </p:spTree>
    <p:extLst>
      <p:ext uri="{BB962C8B-B14F-4D97-AF65-F5344CB8AC3E}">
        <p14:creationId xmlns:p14="http://schemas.microsoft.com/office/powerpoint/2010/main" val="145205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B344E-77BB-4262-8D9B-2C0168C4D780}" type="slidenum">
              <a:rPr lang="en-US" smtClean="0"/>
              <a:pPr/>
              <a:t>18</a:t>
            </a:fld>
            <a:endParaRPr lang="en-US"/>
          </a:p>
        </p:txBody>
      </p:sp>
    </p:spTree>
    <p:extLst>
      <p:ext uri="{BB962C8B-B14F-4D97-AF65-F5344CB8AC3E}">
        <p14:creationId xmlns:p14="http://schemas.microsoft.com/office/powerpoint/2010/main" val="412295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prstClr val="black"/>
                </a:solidFill>
                <a:latin typeface="Calibri"/>
                <a:ea typeface="+mn-ea"/>
                <a:cs typeface="+mn-cs"/>
              </a:rPr>
              <a:t>Review slide.  Also reiterate that, there are many forms of aid that are not available to students who are packaged late (for example, work study).  Students who are approved for SAP will be awarded aid based on available funds so completing the process in a timely manner is crucial.  If DENIED, will not be eligible for aid again until student meets the requirements of SAP.</a:t>
            </a:r>
          </a:p>
          <a:p>
            <a:pPr>
              <a:defRPr/>
            </a:pPr>
            <a:endParaRPr lang="en-US" dirty="0" smtClean="0">
              <a:solidFill>
                <a:srgbClr val="000000"/>
              </a:solidFill>
            </a:endParaRPr>
          </a:p>
          <a:p>
            <a:pPr>
              <a:defRPr/>
            </a:pPr>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8A40BE06-B8A6-497A-B89F-8B54772ACB23}" type="slidenum">
              <a:rPr lang="en-US" altLang="en-US" sz="1200"/>
              <a:pPr/>
              <a:t>22</a:t>
            </a:fld>
            <a:endParaRPr lang="en-US" altLang="en-US" sz="1200"/>
          </a:p>
        </p:txBody>
      </p:sp>
    </p:spTree>
    <p:extLst>
      <p:ext uri="{BB962C8B-B14F-4D97-AF65-F5344CB8AC3E}">
        <p14:creationId xmlns:p14="http://schemas.microsoft.com/office/powerpoint/2010/main" val="12208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36"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025A0625-FE61-4752-8FC0-19567E3C72F2}" type="slidenum">
              <a:rPr lang="en-US" altLang="en-US" sz="1200">
                <a:solidFill>
                  <a:srgbClr val="000000"/>
                </a:solidFill>
              </a:rPr>
              <a:pPr/>
              <a:t>23</a:t>
            </a:fld>
            <a:endParaRPr lang="en-US" altLang="en-US" sz="1200">
              <a:solidFill>
                <a:srgbClr val="000000"/>
              </a:solidFill>
            </a:endParaRPr>
          </a:p>
        </p:txBody>
      </p:sp>
    </p:spTree>
    <p:extLst>
      <p:ext uri="{BB962C8B-B14F-4D97-AF65-F5344CB8AC3E}">
        <p14:creationId xmlns:p14="http://schemas.microsoft.com/office/powerpoint/2010/main" val="84849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p:cNvSpPr>
            <a:spLocks noGrp="1" noRot="1" noChangeAspect="1" noTextEdit="1"/>
          </p:cNvSpPr>
          <p:nvPr>
            <p:ph type="sldImg"/>
          </p:nvPr>
        </p:nvSpPr>
        <p:spPr bwMode="auto">
          <a:xfrm>
            <a:off x="1141413" y="685800"/>
            <a:ext cx="4565650" cy="3424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en-US" smtClean="0"/>
          </a:p>
        </p:txBody>
      </p:sp>
      <p:sp>
        <p:nvSpPr>
          <p:cNvPr id="327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058" indent="-285407">
              <a:defRPr>
                <a:solidFill>
                  <a:schemeClr val="tx1"/>
                </a:solidFill>
                <a:latin typeface="Arial" panose="020B0604020202020204" pitchFamily="34" charset="0"/>
              </a:defRPr>
            </a:lvl2pPr>
            <a:lvl3pPr marL="1141628" indent="-228326">
              <a:defRPr>
                <a:solidFill>
                  <a:schemeClr val="tx1"/>
                </a:solidFill>
                <a:latin typeface="Arial" panose="020B0604020202020204" pitchFamily="34" charset="0"/>
              </a:defRPr>
            </a:lvl3pPr>
            <a:lvl4pPr marL="1598280" indent="-228326">
              <a:defRPr>
                <a:solidFill>
                  <a:schemeClr val="tx1"/>
                </a:solidFill>
                <a:latin typeface="Arial" panose="020B0604020202020204" pitchFamily="34" charset="0"/>
              </a:defRPr>
            </a:lvl4pPr>
            <a:lvl5pPr marL="2054931" indent="-228326">
              <a:defRPr>
                <a:solidFill>
                  <a:schemeClr val="tx1"/>
                </a:solidFill>
                <a:latin typeface="Arial" panose="020B0604020202020204" pitchFamily="34" charset="0"/>
              </a:defRPr>
            </a:lvl5pPr>
            <a:lvl6pPr marL="2511582" indent="-228326" eaLnBrk="0" fontAlgn="base" hangingPunct="0">
              <a:spcBef>
                <a:spcPct val="0"/>
              </a:spcBef>
              <a:spcAft>
                <a:spcPct val="0"/>
              </a:spcAft>
              <a:defRPr>
                <a:solidFill>
                  <a:schemeClr val="tx1"/>
                </a:solidFill>
                <a:latin typeface="Arial" panose="020B0604020202020204" pitchFamily="34" charset="0"/>
              </a:defRPr>
            </a:lvl6pPr>
            <a:lvl7pPr marL="2968234" indent="-228326" eaLnBrk="0" fontAlgn="base" hangingPunct="0">
              <a:spcBef>
                <a:spcPct val="0"/>
              </a:spcBef>
              <a:spcAft>
                <a:spcPct val="0"/>
              </a:spcAft>
              <a:defRPr>
                <a:solidFill>
                  <a:schemeClr val="tx1"/>
                </a:solidFill>
                <a:latin typeface="Arial" panose="020B0604020202020204" pitchFamily="34" charset="0"/>
              </a:defRPr>
            </a:lvl7pPr>
            <a:lvl8pPr marL="3424885" indent="-228326" eaLnBrk="0" fontAlgn="base" hangingPunct="0">
              <a:spcBef>
                <a:spcPct val="0"/>
              </a:spcBef>
              <a:spcAft>
                <a:spcPct val="0"/>
              </a:spcAft>
              <a:defRPr>
                <a:solidFill>
                  <a:schemeClr val="tx1"/>
                </a:solidFill>
                <a:latin typeface="Arial" panose="020B0604020202020204" pitchFamily="34" charset="0"/>
              </a:defRPr>
            </a:lvl8pPr>
            <a:lvl9pPr marL="3881537" indent="-228326" eaLnBrk="0" fontAlgn="base" hangingPunct="0">
              <a:spcBef>
                <a:spcPct val="0"/>
              </a:spcBef>
              <a:spcAft>
                <a:spcPct val="0"/>
              </a:spcAft>
              <a:defRPr>
                <a:solidFill>
                  <a:schemeClr val="tx1"/>
                </a:solidFill>
                <a:latin typeface="Arial" panose="020B0604020202020204" pitchFamily="34" charset="0"/>
              </a:defRPr>
            </a:lvl9pPr>
          </a:lstStyle>
          <a:p>
            <a:fld id="{69D95885-47F2-453A-BF25-AAD3805314E1}" type="slidenum">
              <a:rPr lang="pl-PL" altLang="en-US" smtClean="0">
                <a:latin typeface="Calibri" panose="020F0502020204030204" pitchFamily="34" charset="0"/>
              </a:rPr>
              <a:pPr/>
              <a:t>25</a:t>
            </a:fld>
            <a:endParaRPr lang="pl-PL" altLang="en-US" smtClean="0">
              <a:latin typeface="Calibri" panose="020F0502020204030204" pitchFamily="34" charset="0"/>
            </a:endParaRPr>
          </a:p>
        </p:txBody>
      </p:sp>
    </p:spTree>
    <p:extLst>
      <p:ext uri="{BB962C8B-B14F-4D97-AF65-F5344CB8AC3E}">
        <p14:creationId xmlns:p14="http://schemas.microsoft.com/office/powerpoint/2010/main" val="159451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36"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058" indent="-285407">
              <a:defRPr sz="2400">
                <a:solidFill>
                  <a:schemeClr val="tx1"/>
                </a:solidFill>
                <a:latin typeface="Arial" panose="020B0604020202020204" pitchFamily="34" charset="0"/>
                <a:ea typeface="ヒラギノ角ゴ Pro W3" pitchFamily="36" charset="-128"/>
              </a:defRPr>
            </a:lvl2pPr>
            <a:lvl3pPr marL="1141628" indent="-228326">
              <a:defRPr sz="2400">
                <a:solidFill>
                  <a:schemeClr val="tx1"/>
                </a:solidFill>
                <a:latin typeface="Arial" panose="020B0604020202020204" pitchFamily="34" charset="0"/>
                <a:ea typeface="ヒラギノ角ゴ Pro W3" pitchFamily="36" charset="-128"/>
              </a:defRPr>
            </a:lvl3pPr>
            <a:lvl4pPr marL="1598280" indent="-228326">
              <a:defRPr sz="2400">
                <a:solidFill>
                  <a:schemeClr val="tx1"/>
                </a:solidFill>
                <a:latin typeface="Arial" panose="020B0604020202020204" pitchFamily="34" charset="0"/>
                <a:ea typeface="ヒラギノ角ゴ Pro W3" pitchFamily="36" charset="-128"/>
              </a:defRPr>
            </a:lvl4pPr>
            <a:lvl5pPr marL="2054931" indent="-228326">
              <a:defRPr sz="2400">
                <a:solidFill>
                  <a:schemeClr val="tx1"/>
                </a:solidFill>
                <a:latin typeface="Arial" panose="020B0604020202020204" pitchFamily="34" charset="0"/>
                <a:ea typeface="ヒラギノ角ゴ Pro W3" pitchFamily="36" charset="-128"/>
              </a:defRPr>
            </a:lvl5pPr>
            <a:lvl6pPr marL="2511582"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68234"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4885"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1537"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39AA4889-8F90-49F4-9416-74DF7F2CC80D}" type="slidenum">
              <a:rPr lang="en-US" altLang="en-US" sz="1200"/>
              <a:pPr/>
              <a:t>3</a:t>
            </a:fld>
            <a:endParaRPr lang="en-US" altLang="en-US" sz="1200"/>
          </a:p>
        </p:txBody>
      </p:sp>
    </p:spTree>
    <p:extLst>
      <p:ext uri="{BB962C8B-B14F-4D97-AF65-F5344CB8AC3E}">
        <p14:creationId xmlns:p14="http://schemas.microsoft.com/office/powerpoint/2010/main" val="156982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prstClr val="black"/>
                </a:solidFill>
                <a:latin typeface="Calibri"/>
                <a:ea typeface="+mn-ea"/>
                <a:cs typeface="+mn-cs"/>
              </a:rPr>
              <a:t>Discuss the three criteria/measurements for evaluating SAP.  If any of the three measures is not met, it will have an impact on your FA.</a:t>
            </a:r>
          </a:p>
          <a:p>
            <a:pPr>
              <a:defRPr/>
            </a:pPr>
            <a:r>
              <a:rPr lang="en-US" dirty="0" smtClean="0">
                <a:solidFill>
                  <a:prstClr val="black"/>
                </a:solidFill>
                <a:latin typeface="Calibri"/>
                <a:ea typeface="+mn-ea"/>
                <a:cs typeface="+mn-cs"/>
              </a:rPr>
              <a:t>GPA – depending on how many credits student has, determines if needs 1.75 or 2.0</a:t>
            </a:r>
          </a:p>
          <a:p>
            <a:pPr>
              <a:defRPr/>
            </a:pPr>
            <a:r>
              <a:rPr lang="en-US" dirty="0" smtClean="0">
                <a:solidFill>
                  <a:prstClr val="black"/>
                </a:solidFill>
                <a:latin typeface="Calibri"/>
                <a:ea typeface="+mn-ea"/>
                <a:cs typeface="+mn-cs"/>
              </a:rPr>
              <a:t>Completion Rate – Must complete 67% of attempted courses. More details on this on next few slides.</a:t>
            </a:r>
          </a:p>
          <a:p>
            <a:pPr>
              <a:defRPr/>
            </a:pPr>
            <a:r>
              <a:rPr lang="en-US" dirty="0" smtClean="0">
                <a:solidFill>
                  <a:prstClr val="black"/>
                </a:solidFill>
                <a:latin typeface="Calibri"/>
                <a:ea typeface="+mn-ea"/>
                <a:cs typeface="+mn-cs"/>
              </a:rPr>
              <a:t>Max Credits Attempted – 150% of degree, to graduate need 120 credits, 150% of that is 180 credits.</a:t>
            </a:r>
          </a:p>
          <a:p>
            <a:pPr>
              <a:defRPr/>
            </a:pPr>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C08C8E56-6B13-4E8B-9DC9-29BB73E4869B}" type="slidenum">
              <a:rPr lang="en-US" altLang="en-US" sz="1200"/>
              <a:pPr/>
              <a:t>4</a:t>
            </a:fld>
            <a:endParaRPr lang="en-US" altLang="en-US" sz="1200"/>
          </a:p>
        </p:txBody>
      </p:sp>
    </p:spTree>
    <p:extLst>
      <p:ext uri="{BB962C8B-B14F-4D97-AF65-F5344CB8AC3E}">
        <p14:creationId xmlns:p14="http://schemas.microsoft.com/office/powerpoint/2010/main" val="392967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36"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058" indent="-285407">
              <a:defRPr sz="2400">
                <a:solidFill>
                  <a:schemeClr val="tx1"/>
                </a:solidFill>
                <a:latin typeface="Arial" panose="020B0604020202020204" pitchFamily="34" charset="0"/>
                <a:ea typeface="ヒラギノ角ゴ Pro W3" pitchFamily="36" charset="-128"/>
              </a:defRPr>
            </a:lvl2pPr>
            <a:lvl3pPr marL="1141628" indent="-228326">
              <a:defRPr sz="2400">
                <a:solidFill>
                  <a:schemeClr val="tx1"/>
                </a:solidFill>
                <a:latin typeface="Arial" panose="020B0604020202020204" pitchFamily="34" charset="0"/>
                <a:ea typeface="ヒラギノ角ゴ Pro W3" pitchFamily="36" charset="-128"/>
              </a:defRPr>
            </a:lvl3pPr>
            <a:lvl4pPr marL="1598280" indent="-228326">
              <a:defRPr sz="2400">
                <a:solidFill>
                  <a:schemeClr val="tx1"/>
                </a:solidFill>
                <a:latin typeface="Arial" panose="020B0604020202020204" pitchFamily="34" charset="0"/>
                <a:ea typeface="ヒラギノ角ゴ Pro W3" pitchFamily="36" charset="-128"/>
              </a:defRPr>
            </a:lvl4pPr>
            <a:lvl5pPr marL="2054931" indent="-228326">
              <a:defRPr sz="2400">
                <a:solidFill>
                  <a:schemeClr val="tx1"/>
                </a:solidFill>
                <a:latin typeface="Arial" panose="020B0604020202020204" pitchFamily="34" charset="0"/>
                <a:ea typeface="ヒラギノ角ゴ Pro W3" pitchFamily="36" charset="-128"/>
              </a:defRPr>
            </a:lvl5pPr>
            <a:lvl6pPr marL="2511582"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68234"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4885"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1537" indent="-228326"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0A3B46C6-6B78-4843-8DA3-2C0A965F09F4}" type="slidenum">
              <a:rPr lang="en-US" altLang="en-US" sz="1200"/>
              <a:pPr/>
              <a:t>5</a:t>
            </a:fld>
            <a:endParaRPr lang="en-US" altLang="en-US" sz="1200"/>
          </a:p>
        </p:txBody>
      </p:sp>
    </p:spTree>
    <p:extLst>
      <p:ext uri="{BB962C8B-B14F-4D97-AF65-F5344CB8AC3E}">
        <p14:creationId xmlns:p14="http://schemas.microsoft.com/office/powerpoint/2010/main" val="322699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prstClr val="black"/>
                </a:solidFill>
                <a:latin typeface="Calibri"/>
                <a:ea typeface="+mn-ea"/>
                <a:cs typeface="+mn-cs"/>
              </a:rPr>
              <a:t>Ask students if they know their GPA and where to find it. Explain the difference between “semester” and “cumulative”.  </a:t>
            </a:r>
          </a:p>
          <a:p>
            <a:pPr>
              <a:defRPr/>
            </a:pPr>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2DBEDFF0-C533-425E-9D28-F61EA583CEE0}" type="slidenum">
              <a:rPr lang="en-US" altLang="en-US" sz="120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190996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prstClr val="black"/>
                </a:solidFill>
                <a:latin typeface="Calibri"/>
                <a:ea typeface="+mn-ea"/>
                <a:cs typeface="+mn-cs"/>
              </a:rPr>
              <a:t>Explain how every letter grade translates to a grade point equivalent.  This is important because that’s how you figure out your GPA.  Low grades (D’s &amp; F’s), are not good for GPA. Explain where students can find the GPA Calculator, and possibly show them how to use it.</a:t>
            </a:r>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4B5621FF-94A3-467E-AAD4-55BA600A44DC}" type="slidenum">
              <a:rPr lang="en-US" altLang="en-US" sz="120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154444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prstClr val="black"/>
                </a:solidFill>
                <a:latin typeface="Calibri"/>
                <a:ea typeface="+mn-ea"/>
                <a:cs typeface="+mn-cs"/>
              </a:rPr>
              <a:t>Explain how GPA is calculated.  Emphasize that these are all passing grades, but </a:t>
            </a:r>
            <a:r>
              <a:rPr lang="en-US" dirty="0" err="1" smtClean="0">
                <a:solidFill>
                  <a:prstClr val="black"/>
                </a:solidFill>
                <a:latin typeface="Calibri"/>
                <a:ea typeface="+mn-ea"/>
                <a:cs typeface="+mn-cs"/>
              </a:rPr>
              <a:t>gpa</a:t>
            </a:r>
            <a:r>
              <a:rPr lang="en-US" dirty="0" smtClean="0">
                <a:solidFill>
                  <a:prstClr val="black"/>
                </a:solidFill>
                <a:latin typeface="Calibri"/>
                <a:ea typeface="+mn-ea"/>
                <a:cs typeface="+mn-cs"/>
              </a:rPr>
              <a:t> is below 2.0, so just passing is not always enough. Explain how utilizing the pass/fail option is important in this case. </a:t>
            </a:r>
          </a:p>
          <a:p>
            <a:pPr>
              <a:defRPr/>
            </a:pP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45C26539-FE82-48B0-A9AA-00BE70E7A851}" type="slidenum">
              <a:rPr lang="en-US" altLang="en-US" sz="120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363958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pitchFamily="36" charset="-128"/>
              </a:rPr>
              <a:t>To gain a more clear understanding, please visit the link below for more information regarding academic standing:</a:t>
            </a:r>
          </a:p>
          <a:p>
            <a:r>
              <a:rPr lang="en-US" altLang="en-US" smtClean="0">
                <a:latin typeface="Arial" panose="020B0604020202020204" pitchFamily="34" charset="0"/>
                <a:ea typeface="ヒラギノ角ゴ Pro W3" pitchFamily="36" charset="-128"/>
              </a:rPr>
              <a:t>http://www.umb.edu/registrar/academic_policies/academic_standing</a:t>
            </a:r>
          </a:p>
          <a:p>
            <a:endParaRPr lang="en-US" altLang="en-US" smtClean="0">
              <a:latin typeface="Arial" panose="020B0604020202020204" pitchFamily="34" charset="0"/>
              <a:ea typeface="ヒラギノ角ゴ Pro W3" pitchFamily="36" charset="-128"/>
            </a:endParaRPr>
          </a:p>
          <a:p>
            <a:endParaRPr lang="en-US" altLang="en-US" smtClean="0">
              <a:latin typeface="Arial" panose="020B0604020202020204" pitchFamily="34" charset="0"/>
              <a:ea typeface="ヒラギノ角ゴ Pro W3" pitchFamily="36"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46058A5F-707F-40AB-A88F-4525BD52F49D}" type="slidenum">
              <a:rPr lang="en-US" altLang="en-US" sz="120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226873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prstClr val="black"/>
                </a:solidFill>
                <a:latin typeface="Calibri"/>
                <a:ea typeface="+mn-ea"/>
                <a:cs typeface="+mn-cs"/>
              </a:rPr>
              <a:t>-Mention to students that transfer credits help towards completion. If students need further understanding of how the transfer credits work out toward the completion rate, you must </a:t>
            </a:r>
            <a:r>
              <a:rPr lang="en-US" dirty="0" err="1" smtClean="0">
                <a:solidFill>
                  <a:prstClr val="black"/>
                </a:solidFill>
                <a:latin typeface="Calibri"/>
                <a:ea typeface="+mn-ea"/>
                <a:cs typeface="+mn-cs"/>
              </a:rPr>
              <a:t>refere</a:t>
            </a:r>
            <a:r>
              <a:rPr lang="en-US" dirty="0" smtClean="0">
                <a:solidFill>
                  <a:prstClr val="black"/>
                </a:solidFill>
                <a:latin typeface="Calibri"/>
                <a:ea typeface="+mn-ea"/>
                <a:cs typeface="+mn-cs"/>
              </a:rPr>
              <a:t> them to FA office. </a:t>
            </a:r>
          </a:p>
          <a:p>
            <a:pPr>
              <a:defRPr/>
            </a:pPr>
            <a:r>
              <a:rPr lang="en-US" dirty="0" smtClean="0">
                <a:solidFill>
                  <a:prstClr val="black"/>
                </a:solidFill>
                <a:latin typeface="Calibri"/>
                <a:ea typeface="+mn-ea"/>
                <a:cs typeface="+mn-cs"/>
              </a:rPr>
              <a:t>-Reiterate the 67% completion rate.</a:t>
            </a:r>
          </a:p>
          <a:p>
            <a:pPr>
              <a:defRPr/>
            </a:pPr>
            <a:r>
              <a:rPr lang="en-US" dirty="0" smtClean="0">
                <a:solidFill>
                  <a:prstClr val="black"/>
                </a:solidFill>
                <a:latin typeface="Calibri"/>
                <a:ea typeface="+mn-ea"/>
                <a:cs typeface="+mn-cs"/>
              </a:rPr>
              <a:t>-Explain how F, W, INC, NA &amp; PRG (PRG refers to CPCS competency based courses that are still in progress and no grades yet, are attempted courses but not completed.  You have not earned credit for them while they are listed this way on your transcript/academic record.  INC, if you complete coursework, may get switched to a letter grade.  Work all INC’s out w/your professor.</a:t>
            </a:r>
          </a:p>
          <a:p>
            <a:pPr>
              <a:defRPr/>
            </a:pPr>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9987" indent="-286993">
              <a:defRPr sz="2400">
                <a:solidFill>
                  <a:schemeClr val="tx1"/>
                </a:solidFill>
                <a:latin typeface="Arial" panose="020B0604020202020204" pitchFamily="34" charset="0"/>
                <a:ea typeface="ヒラギノ角ゴ Pro W3" pitchFamily="36" charset="-128"/>
              </a:defRPr>
            </a:lvl2pPr>
            <a:lvl3pPr marL="1152728" indent="-229912">
              <a:defRPr sz="2400">
                <a:solidFill>
                  <a:schemeClr val="tx1"/>
                </a:solidFill>
                <a:latin typeface="Arial" panose="020B0604020202020204" pitchFamily="34" charset="0"/>
                <a:ea typeface="ヒラギノ角ゴ Pro W3" pitchFamily="36" charset="-128"/>
              </a:defRPr>
            </a:lvl3pPr>
            <a:lvl4pPr marL="1615722" indent="-229912">
              <a:defRPr sz="2400">
                <a:solidFill>
                  <a:schemeClr val="tx1"/>
                </a:solidFill>
                <a:latin typeface="Arial" panose="020B0604020202020204" pitchFamily="34" charset="0"/>
                <a:ea typeface="ヒラギノ角ゴ Pro W3" pitchFamily="36" charset="-128"/>
              </a:defRPr>
            </a:lvl4pPr>
            <a:lvl5pPr marL="2077129" indent="-229912">
              <a:defRPr sz="2400">
                <a:solidFill>
                  <a:schemeClr val="tx1"/>
                </a:solidFill>
                <a:latin typeface="Arial" panose="020B0604020202020204" pitchFamily="34" charset="0"/>
                <a:ea typeface="ヒラギノ角ゴ Pro W3" pitchFamily="36" charset="-128"/>
              </a:defRPr>
            </a:lvl5pPr>
            <a:lvl6pPr marL="2533781"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90432"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47084"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903735" indent="-229912"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EA0ED392-C8F9-4E6F-9244-C3ABA81CA6C2}" type="slidenum">
              <a:rPr lang="en-US" altLang="en-US" sz="1200"/>
              <a:pPr/>
              <a:t>10</a:t>
            </a:fld>
            <a:endParaRPr lang="en-US" altLang="en-US" sz="1200"/>
          </a:p>
        </p:txBody>
      </p:sp>
    </p:spTree>
    <p:extLst>
      <p:ext uri="{BB962C8B-B14F-4D97-AF65-F5344CB8AC3E}">
        <p14:creationId xmlns:p14="http://schemas.microsoft.com/office/powerpoint/2010/main" val="404215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graphicFrame>
        <p:nvGraphicFramePr>
          <p:cNvPr id="26" name="Diagram 25"/>
          <p:cNvGraphicFramePr/>
          <p:nvPr userDrawn="1">
            <p:extLst>
              <p:ext uri="{D42A27DB-BD31-4B8C-83A1-F6EECF244321}">
                <p14:modId xmlns:p14="http://schemas.microsoft.com/office/powerpoint/2010/main" val="706979121"/>
              </p:ext>
            </p:extLst>
          </p:nvPr>
        </p:nvGraphicFramePr>
        <p:xfrm>
          <a:off x="0" y="6324600"/>
          <a:ext cx="9144000" cy="33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6" descr="C:\Users\kjmckay\AppData\Local\Microsoft\Windows\Temporary Internet Files\Content.Word\Texas Completes Logo - Vertical (small).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9600" y="5410200"/>
            <a:ext cx="641350" cy="888365"/>
          </a:xfrm>
          <a:prstGeom prst="rect">
            <a:avLst/>
          </a:prstGeom>
          <a:noFill/>
          <a:ln>
            <a:noFill/>
          </a:ln>
        </p:spPr>
      </p:pic>
    </p:spTree>
    <p:extLst>
      <p:ext uri="{BB962C8B-B14F-4D97-AF65-F5344CB8AC3E}">
        <p14:creationId xmlns:p14="http://schemas.microsoft.com/office/powerpoint/2010/main" val="155431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Tree>
    <p:extLst>
      <p:ext uri="{BB962C8B-B14F-4D97-AF65-F5344CB8AC3E}">
        <p14:creationId xmlns:p14="http://schemas.microsoft.com/office/powerpoint/2010/main" val="271199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851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Tree>
    <p:extLst>
      <p:ext uri="{BB962C8B-B14F-4D97-AF65-F5344CB8AC3E}">
        <p14:creationId xmlns:p14="http://schemas.microsoft.com/office/powerpoint/2010/main" val="349196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991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Tree>
    <p:extLst>
      <p:ext uri="{BB962C8B-B14F-4D97-AF65-F5344CB8AC3E}">
        <p14:creationId xmlns:p14="http://schemas.microsoft.com/office/powerpoint/2010/main" val="994153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Tree>
    <p:extLst>
      <p:ext uri="{BB962C8B-B14F-4D97-AF65-F5344CB8AC3E}">
        <p14:creationId xmlns:p14="http://schemas.microsoft.com/office/powerpoint/2010/main" val="2115364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Tree>
    <p:extLst>
      <p:ext uri="{BB962C8B-B14F-4D97-AF65-F5344CB8AC3E}">
        <p14:creationId xmlns:p14="http://schemas.microsoft.com/office/powerpoint/2010/main" val="393689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Tree>
    <p:extLst>
      <p:ext uri="{BB962C8B-B14F-4D97-AF65-F5344CB8AC3E}">
        <p14:creationId xmlns:p14="http://schemas.microsoft.com/office/powerpoint/2010/main" val="1298557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BDEE-A18B-4CF3-960A-8DE211C6FFDE}" type="slidenum">
              <a:rPr lang="en-US" smtClean="0"/>
              <a:pPr/>
              <a:t>‹#›</a:t>
            </a:fld>
            <a:endParaRPr lang="en-US"/>
          </a:p>
        </p:txBody>
      </p:sp>
      <p:sp>
        <p:nvSpPr>
          <p:cNvPr id="7"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E175E-80D9-404C-9636-C2A038D6DE10}" type="datetimeFigureOut">
              <a:rPr lang="en-US" smtClean="0"/>
              <a:pPr/>
              <a:t>10/10/2016</a:t>
            </a:fld>
            <a:endParaRPr lang="en-US"/>
          </a:p>
        </p:txBody>
      </p:sp>
      <p:sp>
        <p:nvSpPr>
          <p:cNvPr id="8"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CBDEE-A18B-4CF3-960A-8DE211C6FFDE}" type="slidenum">
              <a:rPr lang="en-US" smtClean="0"/>
              <a:pPr/>
              <a:t>‹#›</a:t>
            </a:fld>
            <a:endParaRPr lang="en-US"/>
          </a:p>
        </p:txBody>
      </p:sp>
      <p:graphicFrame>
        <p:nvGraphicFramePr>
          <p:cNvPr id="9" name="Diagram 8"/>
          <p:cNvGraphicFramePr/>
          <p:nvPr userDrawn="1">
            <p:extLst>
              <p:ext uri="{D42A27DB-BD31-4B8C-83A1-F6EECF244321}">
                <p14:modId xmlns:p14="http://schemas.microsoft.com/office/powerpoint/2010/main" val="3920692907"/>
              </p:ext>
            </p:extLst>
          </p:nvPr>
        </p:nvGraphicFramePr>
        <p:xfrm>
          <a:off x="0" y="6324600"/>
          <a:ext cx="9144000" cy="33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C:\Users\kjmckay\AppData\Local\Microsoft\Windows\Temporary Internet Files\Content.Word\Texas Completes Logo - Vertical (small).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9600" y="5410200"/>
            <a:ext cx="641350" cy="888365"/>
          </a:xfrm>
          <a:prstGeom prst="rect">
            <a:avLst/>
          </a:prstGeom>
          <a:noFill/>
          <a:ln>
            <a:noFill/>
          </a:ln>
        </p:spPr>
      </p:pic>
    </p:spTree>
    <p:extLst>
      <p:ext uri="{BB962C8B-B14F-4D97-AF65-F5344CB8AC3E}">
        <p14:creationId xmlns:p14="http://schemas.microsoft.com/office/powerpoint/2010/main" val="348102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BDEE-A18B-4CF3-960A-8DE211C6FFDE}" type="slidenum">
              <a:rPr lang="en-US" smtClean="0"/>
              <a:pPr/>
              <a:t>‹#›</a:t>
            </a:fld>
            <a:endParaRPr lang="en-US"/>
          </a:p>
        </p:txBody>
      </p:sp>
      <p:sp>
        <p:nvSpPr>
          <p:cNvPr id="8"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E175E-80D9-404C-9636-C2A038D6DE10}" type="datetimeFigureOut">
              <a:rPr lang="en-US" smtClean="0"/>
              <a:pPr/>
              <a:t>10/10/2016</a:t>
            </a:fld>
            <a:endParaRPr lang="en-US"/>
          </a:p>
        </p:txBody>
      </p:sp>
      <p:sp>
        <p:nvSpPr>
          <p:cNvPr id="9"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CBDEE-A18B-4CF3-960A-8DE211C6FFDE}" type="slidenum">
              <a:rPr lang="en-US" smtClean="0"/>
              <a:pPr/>
              <a:t>‹#›</a:t>
            </a:fld>
            <a:endParaRPr lang="en-US"/>
          </a:p>
        </p:txBody>
      </p:sp>
      <p:graphicFrame>
        <p:nvGraphicFramePr>
          <p:cNvPr id="10" name="Diagram 9"/>
          <p:cNvGraphicFramePr/>
          <p:nvPr userDrawn="1">
            <p:extLst>
              <p:ext uri="{D42A27DB-BD31-4B8C-83A1-F6EECF244321}">
                <p14:modId xmlns:p14="http://schemas.microsoft.com/office/powerpoint/2010/main" val="3920692907"/>
              </p:ext>
            </p:extLst>
          </p:nvPr>
        </p:nvGraphicFramePr>
        <p:xfrm>
          <a:off x="0" y="6324600"/>
          <a:ext cx="9144000" cy="33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C:\Users\kjmckay\AppData\Local\Microsoft\Windows\Temporary Internet Files\Content.Word\Texas Completes Logo - Vertical (small).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9600" y="5410200"/>
            <a:ext cx="641350" cy="888365"/>
          </a:xfrm>
          <a:prstGeom prst="rect">
            <a:avLst/>
          </a:prstGeom>
          <a:noFill/>
          <a:ln>
            <a:noFill/>
          </a:ln>
        </p:spPr>
      </p:pic>
    </p:spTree>
    <p:extLst>
      <p:ext uri="{BB962C8B-B14F-4D97-AF65-F5344CB8AC3E}">
        <p14:creationId xmlns:p14="http://schemas.microsoft.com/office/powerpoint/2010/main" val="112764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CBDEE-A18B-4CF3-960A-8DE211C6FFDE}" type="slidenum">
              <a:rPr lang="en-US" smtClean="0"/>
              <a:pPr/>
              <a:t>‹#›</a:t>
            </a:fld>
            <a:endParaRPr lang="en-US"/>
          </a:p>
        </p:txBody>
      </p:sp>
      <p:sp>
        <p:nvSpPr>
          <p:cNvPr id="10"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E175E-80D9-404C-9636-C2A038D6DE10}" type="datetimeFigureOut">
              <a:rPr lang="en-US" smtClean="0"/>
              <a:pPr/>
              <a:t>10/10/2016</a:t>
            </a:fld>
            <a:endParaRPr lang="en-US"/>
          </a:p>
        </p:txBody>
      </p:sp>
      <p:sp>
        <p:nvSpPr>
          <p:cNvPr id="11"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CBDEE-A18B-4CF3-960A-8DE211C6FFDE}" type="slidenum">
              <a:rPr lang="en-US" smtClean="0"/>
              <a:pPr/>
              <a:t>‹#›</a:t>
            </a:fld>
            <a:endParaRPr lang="en-US"/>
          </a:p>
        </p:txBody>
      </p:sp>
      <p:graphicFrame>
        <p:nvGraphicFramePr>
          <p:cNvPr id="12" name="Diagram 11"/>
          <p:cNvGraphicFramePr/>
          <p:nvPr userDrawn="1">
            <p:extLst>
              <p:ext uri="{D42A27DB-BD31-4B8C-83A1-F6EECF244321}">
                <p14:modId xmlns:p14="http://schemas.microsoft.com/office/powerpoint/2010/main" val="3920692907"/>
              </p:ext>
            </p:extLst>
          </p:nvPr>
        </p:nvGraphicFramePr>
        <p:xfrm>
          <a:off x="0" y="6324600"/>
          <a:ext cx="9144000" cy="33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C:\Users\kjmckay\AppData\Local\Microsoft\Windows\Temporary Internet Files\Content.Word\Texas Completes Logo - Vertical (small).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9600" y="5410200"/>
            <a:ext cx="641350" cy="888365"/>
          </a:xfrm>
          <a:prstGeom prst="rect">
            <a:avLst/>
          </a:prstGeom>
          <a:noFill/>
          <a:ln>
            <a:noFill/>
          </a:ln>
        </p:spPr>
      </p:pic>
    </p:spTree>
    <p:extLst>
      <p:ext uri="{BB962C8B-B14F-4D97-AF65-F5344CB8AC3E}">
        <p14:creationId xmlns:p14="http://schemas.microsoft.com/office/powerpoint/2010/main" val="140595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CBDEE-A18B-4CF3-960A-8DE211C6FFDE}" type="slidenum">
              <a:rPr lang="en-US" smtClean="0"/>
              <a:pPr/>
              <a:t>‹#›</a:t>
            </a:fld>
            <a:endParaRPr lang="en-US"/>
          </a:p>
        </p:txBody>
      </p:sp>
      <p:sp>
        <p:nvSpPr>
          <p:cNvPr id="6"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E175E-80D9-404C-9636-C2A038D6DE10}" type="datetimeFigureOut">
              <a:rPr lang="en-US" smtClean="0"/>
              <a:pPr/>
              <a:t>10/10/2016</a:t>
            </a:fld>
            <a:endParaRPr lang="en-US"/>
          </a:p>
        </p:txBody>
      </p:sp>
      <p:sp>
        <p:nvSpPr>
          <p:cNvPr id="7"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CBDEE-A18B-4CF3-960A-8DE211C6FFDE}" type="slidenum">
              <a:rPr lang="en-US" smtClean="0"/>
              <a:pPr/>
              <a:t>‹#›</a:t>
            </a:fld>
            <a:endParaRPr lang="en-US"/>
          </a:p>
        </p:txBody>
      </p:sp>
      <p:graphicFrame>
        <p:nvGraphicFramePr>
          <p:cNvPr id="8" name="Diagram 7"/>
          <p:cNvGraphicFramePr/>
          <p:nvPr userDrawn="1">
            <p:extLst>
              <p:ext uri="{D42A27DB-BD31-4B8C-83A1-F6EECF244321}">
                <p14:modId xmlns:p14="http://schemas.microsoft.com/office/powerpoint/2010/main" val="3920692907"/>
              </p:ext>
            </p:extLst>
          </p:nvPr>
        </p:nvGraphicFramePr>
        <p:xfrm>
          <a:off x="0" y="6324600"/>
          <a:ext cx="9144000" cy="33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Users\kjmckay\AppData\Local\Microsoft\Windows\Temporary Internet Files\Content.Word\Texas Completes Logo - Vertical (small).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9600" y="5410200"/>
            <a:ext cx="641350" cy="888365"/>
          </a:xfrm>
          <a:prstGeom prst="rect">
            <a:avLst/>
          </a:prstGeom>
          <a:noFill/>
          <a:ln>
            <a:noFill/>
          </a:ln>
        </p:spPr>
      </p:pic>
    </p:spTree>
    <p:extLst>
      <p:ext uri="{BB962C8B-B14F-4D97-AF65-F5344CB8AC3E}">
        <p14:creationId xmlns:p14="http://schemas.microsoft.com/office/powerpoint/2010/main" val="324807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CBDEE-A18B-4CF3-960A-8DE211C6FFDE}" type="slidenum">
              <a:rPr lang="en-US" smtClean="0"/>
              <a:pPr/>
              <a:t>‹#›</a:t>
            </a:fld>
            <a:endParaRPr lang="en-US"/>
          </a:p>
        </p:txBody>
      </p:sp>
      <p:sp>
        <p:nvSpPr>
          <p:cNvPr id="5"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E175E-80D9-404C-9636-C2A038D6DE10}" type="datetimeFigureOut">
              <a:rPr lang="en-US" smtClean="0"/>
              <a:pPr/>
              <a:t>10/10/2016</a:t>
            </a:fld>
            <a:endParaRPr lang="en-US"/>
          </a:p>
        </p:txBody>
      </p:sp>
    </p:spTree>
    <p:extLst>
      <p:ext uri="{BB962C8B-B14F-4D97-AF65-F5344CB8AC3E}">
        <p14:creationId xmlns:p14="http://schemas.microsoft.com/office/powerpoint/2010/main" val="2727174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BDEE-A18B-4CF3-960A-8DE211C6FFDE}" type="slidenum">
              <a:rPr lang="en-US" smtClean="0"/>
              <a:pPr/>
              <a:t>‹#›</a:t>
            </a:fld>
            <a:endParaRPr lang="en-US"/>
          </a:p>
        </p:txBody>
      </p:sp>
      <p:sp>
        <p:nvSpPr>
          <p:cNvPr id="8"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E175E-80D9-404C-9636-C2A038D6DE10}" type="datetimeFigureOut">
              <a:rPr lang="en-US" smtClean="0"/>
              <a:pPr/>
              <a:t>10/10/2016</a:t>
            </a:fld>
            <a:endParaRPr lang="en-US"/>
          </a:p>
        </p:txBody>
      </p:sp>
      <p:sp>
        <p:nvSpPr>
          <p:cNvPr id="9"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CBDEE-A18B-4CF3-960A-8DE211C6FFDE}" type="slidenum">
              <a:rPr lang="en-US" smtClean="0"/>
              <a:pPr/>
              <a:t>‹#›</a:t>
            </a:fld>
            <a:endParaRPr lang="en-US"/>
          </a:p>
        </p:txBody>
      </p:sp>
      <p:graphicFrame>
        <p:nvGraphicFramePr>
          <p:cNvPr id="10" name="Diagram 9"/>
          <p:cNvGraphicFramePr/>
          <p:nvPr userDrawn="1">
            <p:extLst>
              <p:ext uri="{D42A27DB-BD31-4B8C-83A1-F6EECF244321}">
                <p14:modId xmlns:p14="http://schemas.microsoft.com/office/powerpoint/2010/main" val="3920692907"/>
              </p:ext>
            </p:extLst>
          </p:nvPr>
        </p:nvGraphicFramePr>
        <p:xfrm>
          <a:off x="0" y="6324600"/>
          <a:ext cx="9144000" cy="33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C:\Users\kjmckay\AppData\Local\Microsoft\Windows\Temporary Internet Files\Content.Word\Texas Completes Logo - Vertical (small).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9600" y="5410200"/>
            <a:ext cx="641350" cy="888365"/>
          </a:xfrm>
          <a:prstGeom prst="rect">
            <a:avLst/>
          </a:prstGeom>
          <a:noFill/>
          <a:ln>
            <a:noFill/>
          </a:ln>
        </p:spPr>
      </p:pic>
    </p:spTree>
    <p:extLst>
      <p:ext uri="{BB962C8B-B14F-4D97-AF65-F5344CB8AC3E}">
        <p14:creationId xmlns:p14="http://schemas.microsoft.com/office/powerpoint/2010/main" val="55871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E175E-80D9-404C-9636-C2A038D6DE10}"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BDEE-A18B-4CF3-960A-8DE211C6FFDE}" type="slidenum">
              <a:rPr lang="en-US" smtClean="0"/>
              <a:pPr/>
              <a:t>‹#›</a:t>
            </a:fld>
            <a:endParaRPr lang="en-US"/>
          </a:p>
        </p:txBody>
      </p:sp>
    </p:spTree>
    <p:extLst>
      <p:ext uri="{BB962C8B-B14F-4D97-AF65-F5344CB8AC3E}">
        <p14:creationId xmlns:p14="http://schemas.microsoft.com/office/powerpoint/2010/main" val="309021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8E175E-80D9-404C-9636-C2A038D6DE10}" type="datetimeFigureOut">
              <a:rPr lang="en-US" smtClean="0"/>
              <a:pPr/>
              <a:t>10/10/2016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99CBDEE-A18B-4CF3-960A-8DE211C6FFDE}" type="slidenum">
              <a:rPr lang="en-US" smtClean="0"/>
              <a:pPr/>
              <a:t>‹#›</a:t>
            </a:fld>
            <a:endParaRPr lang="en-US"/>
          </a:p>
        </p:txBody>
      </p:sp>
    </p:spTree>
    <p:extLst>
      <p:ext uri="{BB962C8B-B14F-4D97-AF65-F5344CB8AC3E}">
        <p14:creationId xmlns:p14="http://schemas.microsoft.com/office/powerpoint/2010/main" val="193950174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hyperlink" Target="http://www.aie.or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5352" y="762000"/>
            <a:ext cx="4273296" cy="4278023"/>
          </a:xfrm>
          <a:prstGeom prst="rect">
            <a:avLst/>
          </a:prstGeom>
        </p:spPr>
      </p:pic>
    </p:spTree>
    <p:extLst>
      <p:ext uri="{BB962C8B-B14F-4D97-AF65-F5344CB8AC3E}">
        <p14:creationId xmlns:p14="http://schemas.microsoft.com/office/powerpoint/2010/main" val="879697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914400"/>
            <a:ext cx="5372100" cy="685800"/>
          </a:xfrm>
        </p:spPr>
        <p:txBody>
          <a:bodyPr>
            <a:normAutofit fontScale="90000"/>
          </a:bodyPr>
          <a:lstStyle/>
          <a:p>
            <a:pPr algn="ctr">
              <a:defRPr/>
            </a:pPr>
            <a:r>
              <a:rPr lang="en-US" sz="4050" b="1" u="sng" dirty="0">
                <a:solidFill>
                  <a:srgbClr val="005A8B"/>
                </a:solidFill>
                <a:latin typeface="Calibri"/>
              </a:rPr>
              <a:t>Completion Rates</a:t>
            </a:r>
            <a:endParaRPr lang="en-US" sz="4050" u="sng" dirty="0">
              <a:solidFill>
                <a:srgbClr val="005A8B"/>
              </a:solidFill>
            </a:endParaRPr>
          </a:p>
        </p:txBody>
      </p:sp>
      <p:sp>
        <p:nvSpPr>
          <p:cNvPr id="3" name="Content Placeholder 2"/>
          <p:cNvSpPr>
            <a:spLocks noGrp="1"/>
          </p:cNvSpPr>
          <p:nvPr>
            <p:ph idx="1"/>
          </p:nvPr>
        </p:nvSpPr>
        <p:spPr>
          <a:xfrm>
            <a:off x="539552" y="1885950"/>
            <a:ext cx="8064896" cy="3829050"/>
          </a:xfrm>
        </p:spPr>
        <p:txBody>
          <a:bodyPr>
            <a:normAutofit fontScale="77500" lnSpcReduction="20000"/>
          </a:bodyPr>
          <a:lstStyle/>
          <a:p>
            <a:pPr marL="0" indent="0">
              <a:buClr>
                <a:srgbClr val="0BD0D9"/>
              </a:buClr>
              <a:buSzPct val="95000"/>
              <a:buNone/>
              <a:defRPr/>
            </a:pPr>
            <a:r>
              <a:rPr lang="en-US" sz="2100" b="1" i="1" dirty="0">
                <a:solidFill>
                  <a:srgbClr val="005389"/>
                </a:solidFill>
              </a:rPr>
              <a:t>Successfully completed </a:t>
            </a:r>
            <a:r>
              <a:rPr lang="en-US" sz="2100" dirty="0">
                <a:solidFill>
                  <a:srgbClr val="005389"/>
                </a:solidFill>
              </a:rPr>
              <a:t>credits ÷ </a:t>
            </a:r>
            <a:r>
              <a:rPr lang="en-US" sz="2100" b="1" i="1" dirty="0">
                <a:solidFill>
                  <a:srgbClr val="005389"/>
                </a:solidFill>
              </a:rPr>
              <a:t>Attempted credits</a:t>
            </a:r>
          </a:p>
          <a:p>
            <a:pPr marL="0" indent="0">
              <a:buClr>
                <a:srgbClr val="0BD0D9"/>
              </a:buClr>
              <a:buSzPct val="95000"/>
              <a:buNone/>
              <a:defRPr/>
            </a:pPr>
            <a:endParaRPr lang="en-US" sz="2100" dirty="0">
              <a:solidFill>
                <a:srgbClr val="005389"/>
              </a:solidFill>
            </a:endParaRPr>
          </a:p>
          <a:p>
            <a:pPr>
              <a:buSzPct val="95000"/>
              <a:defRPr/>
            </a:pPr>
            <a:r>
              <a:rPr lang="en-US" sz="2100" dirty="0">
                <a:solidFill>
                  <a:srgbClr val="005389"/>
                </a:solidFill>
              </a:rPr>
              <a:t>You must complete, with passing grades, 67% </a:t>
            </a:r>
          </a:p>
          <a:p>
            <a:pPr marL="0" indent="0">
              <a:buClr>
                <a:srgbClr val="0BD0D9"/>
              </a:buClr>
              <a:buSzPct val="95000"/>
              <a:buNone/>
              <a:defRPr/>
            </a:pPr>
            <a:r>
              <a:rPr lang="en-US" sz="2100" dirty="0">
                <a:solidFill>
                  <a:srgbClr val="005389"/>
                </a:solidFill>
              </a:rPr>
              <a:t>	(two-thirds) of the total number of credits </a:t>
            </a:r>
          </a:p>
          <a:p>
            <a:pPr marL="0" indent="0">
              <a:buClr>
                <a:srgbClr val="0BD0D9"/>
              </a:buClr>
              <a:buSzPct val="95000"/>
              <a:buNone/>
              <a:defRPr/>
            </a:pPr>
            <a:r>
              <a:rPr lang="en-US" sz="2100" dirty="0">
                <a:solidFill>
                  <a:srgbClr val="005389"/>
                </a:solidFill>
              </a:rPr>
              <a:t>	you attempt.  This includes non-degree coursework, and courses you might have taken </a:t>
            </a:r>
            <a:r>
              <a:rPr lang="en-US" sz="2100" dirty="0" smtClean="0">
                <a:solidFill>
                  <a:srgbClr val="005389"/>
                </a:solidFill>
              </a:rPr>
              <a:t>	at </a:t>
            </a:r>
            <a:r>
              <a:rPr lang="en-US" sz="2100" dirty="0">
                <a:solidFill>
                  <a:srgbClr val="005389"/>
                </a:solidFill>
              </a:rPr>
              <a:t>STC many years ago or during Dual- Enrollment within HS</a:t>
            </a:r>
          </a:p>
          <a:p>
            <a:pPr marL="0" indent="0">
              <a:buClr>
                <a:srgbClr val="0BD0D9"/>
              </a:buClr>
              <a:buSzPct val="95000"/>
              <a:buNone/>
              <a:defRPr/>
            </a:pPr>
            <a:endParaRPr lang="en-US" sz="2100" dirty="0">
              <a:solidFill>
                <a:srgbClr val="005389"/>
              </a:solidFill>
            </a:endParaRPr>
          </a:p>
          <a:p>
            <a:pPr>
              <a:buSzPct val="95000"/>
              <a:defRPr/>
            </a:pPr>
            <a:r>
              <a:rPr lang="en-US" sz="2100" dirty="0">
                <a:solidFill>
                  <a:srgbClr val="005389"/>
                </a:solidFill>
              </a:rPr>
              <a:t>Grades of F, W, INC, NA or PRG must be counted </a:t>
            </a:r>
          </a:p>
          <a:p>
            <a:pPr marL="0" indent="0">
              <a:buClr>
                <a:srgbClr val="0BD0D9"/>
              </a:buClr>
              <a:buSzPct val="95000"/>
              <a:buNone/>
              <a:defRPr/>
            </a:pPr>
            <a:r>
              <a:rPr lang="en-US" sz="2100" dirty="0">
                <a:solidFill>
                  <a:srgbClr val="005389"/>
                </a:solidFill>
              </a:rPr>
              <a:t>     as ‘attempts’</a:t>
            </a:r>
          </a:p>
          <a:p>
            <a:pPr marL="0" indent="0">
              <a:buClr>
                <a:srgbClr val="0BD0D9"/>
              </a:buClr>
              <a:buSzPct val="95000"/>
              <a:buNone/>
              <a:defRPr/>
            </a:pPr>
            <a:endParaRPr lang="en-US" sz="2100" dirty="0">
              <a:solidFill>
                <a:srgbClr val="005389"/>
              </a:solidFill>
            </a:endParaRPr>
          </a:p>
          <a:p>
            <a:pPr>
              <a:buSzPct val="95000"/>
              <a:defRPr/>
            </a:pPr>
            <a:r>
              <a:rPr lang="en-US" sz="2100" dirty="0">
                <a:solidFill>
                  <a:srgbClr val="005389"/>
                </a:solidFill>
              </a:rPr>
              <a:t>Transfer credits count as both attempted and earned.  </a:t>
            </a:r>
            <a:endParaRPr lang="en-US" sz="2100" dirty="0">
              <a:solidFill>
                <a:srgbClr val="005389"/>
              </a:solidFill>
              <a:latin typeface="Constantia"/>
            </a:endParaRPr>
          </a:p>
          <a:p>
            <a:pPr marL="205740" indent="-205740">
              <a:buClr>
                <a:srgbClr val="0BD0D9"/>
              </a:buClr>
              <a:buSzPct val="95000"/>
              <a:buFont typeface="Wingdings 2"/>
              <a:buChar char=""/>
              <a:defRPr/>
            </a:pPr>
            <a:endParaRPr lang="en-US" sz="1650" dirty="0">
              <a:solidFill>
                <a:srgbClr val="737373"/>
              </a:solidFill>
              <a:latin typeface="Constantia"/>
            </a:endParaRPr>
          </a:p>
          <a:p>
            <a:pPr marL="0" indent="0">
              <a:defRPr/>
            </a:pPr>
            <a:endParaRPr lang="en-US" dirty="0"/>
          </a:p>
        </p:txBody>
      </p:sp>
    </p:spTree>
    <p:extLst>
      <p:ext uri="{BB962C8B-B14F-4D97-AF65-F5344CB8AC3E}">
        <p14:creationId xmlns:p14="http://schemas.microsoft.com/office/powerpoint/2010/main" val="2648352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257300"/>
            <a:ext cx="5372100" cy="571500"/>
          </a:xfrm>
        </p:spPr>
        <p:txBody>
          <a:bodyPr>
            <a:normAutofit fontScale="90000"/>
          </a:bodyPr>
          <a:lstStyle/>
          <a:p>
            <a:pPr algn="ctr">
              <a:spcBef>
                <a:spcPts val="0"/>
              </a:spcBef>
              <a:defRPr/>
            </a:pPr>
            <a:r>
              <a:rPr lang="en-US" sz="2700" b="1" dirty="0">
                <a:solidFill>
                  <a:srgbClr val="005A8B"/>
                </a:solidFill>
                <a:latin typeface="Constantia"/>
                <a:ea typeface="+mn-ea"/>
                <a:cs typeface="+mn-cs"/>
              </a:rPr>
              <a:t>How Completion Rates work </a:t>
            </a:r>
            <a:r>
              <a:rPr lang="en-US" sz="1350" b="1" dirty="0">
                <a:solidFill>
                  <a:prstClr val="black"/>
                </a:solidFill>
                <a:latin typeface="Constantia"/>
                <a:ea typeface="+mn-ea"/>
                <a:cs typeface="+mn-cs"/>
              </a:rPr>
              <a:t/>
            </a:r>
            <a:br>
              <a:rPr lang="en-US" sz="1350" b="1" dirty="0">
                <a:solidFill>
                  <a:prstClr val="black"/>
                </a:solidFill>
                <a:latin typeface="Constantia"/>
                <a:ea typeface="+mn-ea"/>
                <a:cs typeface="+mn-cs"/>
              </a:rPr>
            </a:br>
            <a:endParaRPr lang="en-US" dirty="0"/>
          </a:p>
        </p:txBody>
      </p:sp>
      <p:sp>
        <p:nvSpPr>
          <p:cNvPr id="3" name="Content Placeholder 2"/>
          <p:cNvSpPr>
            <a:spLocks noGrp="1"/>
          </p:cNvSpPr>
          <p:nvPr>
            <p:ph idx="1"/>
          </p:nvPr>
        </p:nvSpPr>
        <p:spPr>
          <a:xfrm>
            <a:off x="1600200" y="1828800"/>
            <a:ext cx="5372100" cy="3314700"/>
          </a:xfrm>
        </p:spPr>
        <p:txBody>
          <a:bodyPr/>
          <a:lstStyle/>
          <a:p>
            <a:pPr marL="0" indent="0">
              <a:spcBef>
                <a:spcPts val="0"/>
              </a:spcBef>
              <a:defRPr/>
            </a:pPr>
            <a:r>
              <a:rPr lang="en-US" sz="2100" dirty="0">
                <a:solidFill>
                  <a:srgbClr val="005389"/>
                </a:solidFill>
                <a:latin typeface="Constantia"/>
              </a:rPr>
              <a:t>Anna’s First Semester</a:t>
            </a:r>
          </a:p>
          <a:p>
            <a:pPr marL="0" indent="0">
              <a:spcBef>
                <a:spcPts val="0"/>
              </a:spcBef>
              <a:defRPr/>
            </a:pPr>
            <a:endParaRPr lang="en-US" sz="2100" dirty="0">
              <a:solidFill>
                <a:prstClr val="black"/>
              </a:solidFill>
              <a:latin typeface="Constantia"/>
            </a:endParaRPr>
          </a:p>
        </p:txBody>
      </p:sp>
      <p:sp>
        <p:nvSpPr>
          <p:cNvPr id="4" name="TextBox 3"/>
          <p:cNvSpPr txBox="1"/>
          <p:nvPr/>
        </p:nvSpPr>
        <p:spPr>
          <a:xfrm>
            <a:off x="1681666" y="3943986"/>
            <a:ext cx="2974181" cy="715581"/>
          </a:xfrm>
          <a:prstGeom prst="rect">
            <a:avLst/>
          </a:prstGeom>
          <a:noFill/>
        </p:spPr>
        <p:txBody>
          <a:bodyPr>
            <a:spAutoFit/>
          </a:bodyPr>
          <a:lstStyle/>
          <a:p>
            <a:pPr>
              <a:defRPr/>
            </a:pPr>
            <a:r>
              <a:rPr lang="en-US" sz="1350" dirty="0">
                <a:solidFill>
                  <a:srgbClr val="005A8B"/>
                </a:solidFill>
              </a:rPr>
              <a:t>1. GPA = 3.433		</a:t>
            </a:r>
          </a:p>
          <a:p>
            <a:pPr>
              <a:defRPr/>
            </a:pPr>
            <a:r>
              <a:rPr lang="en-US" sz="1350" dirty="0">
                <a:solidFill>
                  <a:srgbClr val="005A8B"/>
                </a:solidFill>
              </a:rPr>
              <a:t>2. Completion Rate = 9 ÷ 13 = 69%</a:t>
            </a:r>
          </a:p>
          <a:p>
            <a:pPr>
              <a:defRPr/>
            </a:pPr>
            <a:r>
              <a:rPr lang="en-US" sz="1350" dirty="0">
                <a:solidFill>
                  <a:srgbClr val="005A8B"/>
                </a:solidFill>
              </a:rPr>
              <a:t>3. Max. Credits Attempted = 13</a:t>
            </a:r>
          </a:p>
        </p:txBody>
      </p:sp>
      <p:grpSp>
        <p:nvGrpSpPr>
          <p:cNvPr id="15365" name="Group 14"/>
          <p:cNvGrpSpPr>
            <a:grpSpLocks/>
          </p:cNvGrpSpPr>
          <p:nvPr/>
        </p:nvGrpSpPr>
        <p:grpSpPr bwMode="auto">
          <a:xfrm>
            <a:off x="4572000" y="4049958"/>
            <a:ext cx="2808312" cy="503634"/>
            <a:chOff x="5029200" y="5410200"/>
            <a:chExt cx="3429000" cy="838200"/>
          </a:xfrm>
          <a:solidFill>
            <a:srgbClr val="99CCFF"/>
          </a:solidFill>
        </p:grpSpPr>
        <p:sp>
          <p:nvSpPr>
            <p:cNvPr id="16" name="Rectangle 15"/>
            <p:cNvSpPr/>
            <p:nvPr/>
          </p:nvSpPr>
          <p:spPr>
            <a:xfrm>
              <a:off x="5029200" y="5410200"/>
              <a:ext cx="3429000" cy="83820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418"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1605" y="5559640"/>
              <a:ext cx="561974" cy="4878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19" name="Rectangle 17"/>
            <p:cNvSpPr>
              <a:spLocks noChangeArrowheads="1"/>
            </p:cNvSpPr>
            <p:nvPr/>
          </p:nvSpPr>
          <p:spPr bwMode="auto">
            <a:xfrm>
              <a:off x="5257800" y="5635097"/>
              <a:ext cx="2497015" cy="5378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389"/>
                </a:buClr>
                <a:buFont typeface="Lucida Grande" pitchFamily="-105" charset="0"/>
                <a:buChar char="▸"/>
                <a:defRPr sz="2000">
                  <a:solidFill>
                    <a:srgbClr val="005A8B"/>
                  </a:solidFill>
                  <a:latin typeface="Arial"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itchFamily="36"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itchFamily="36"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itchFamily="36"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itchFamily="36"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itchFamily="36"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itchFamily="36" charset="0"/>
                  <a:ea typeface="ヒラギノ角ゴ Pro W3" pitchFamily="36" charset="-128"/>
                </a:defRPr>
              </a:lvl9pPr>
            </a:lstStyle>
            <a:p>
              <a:pPr>
                <a:spcBef>
                  <a:spcPct val="0"/>
                </a:spcBef>
                <a:buClrTx/>
                <a:buFontTx/>
                <a:buNone/>
                <a:defRPr/>
              </a:pPr>
              <a:r>
                <a:rPr lang="en-US" altLang="en-US" sz="1500" b="1" dirty="0">
                  <a:solidFill>
                    <a:schemeClr val="tx1"/>
                  </a:solidFill>
                </a:rPr>
                <a:t>SAP 1</a:t>
              </a:r>
              <a:r>
                <a:rPr lang="en-US" altLang="en-US" sz="1500" b="1" baseline="30000" dirty="0">
                  <a:solidFill>
                    <a:schemeClr val="tx1"/>
                  </a:solidFill>
                </a:rPr>
                <a:t>st</a:t>
              </a:r>
              <a:r>
                <a:rPr lang="en-US" altLang="en-US" sz="1500" b="1" dirty="0">
                  <a:solidFill>
                    <a:schemeClr val="tx1"/>
                  </a:solidFill>
                </a:rPr>
                <a:t> Semester</a:t>
              </a:r>
            </a:p>
          </p:txBody>
        </p:sp>
      </p:grpSp>
      <p:graphicFrame>
        <p:nvGraphicFramePr>
          <p:cNvPr id="10" name="Content Placeholder 4"/>
          <p:cNvGraphicFramePr>
            <a:graphicFrameLocks/>
          </p:cNvGraphicFramePr>
          <p:nvPr>
            <p:extLst/>
          </p:nvPr>
        </p:nvGraphicFramePr>
        <p:xfrm>
          <a:off x="1657350" y="2365773"/>
          <a:ext cx="5715002" cy="1595422"/>
        </p:xfrm>
        <a:graphic>
          <a:graphicData uri="http://schemas.openxmlformats.org/drawingml/2006/table">
            <a:tbl>
              <a:tblPr firstRow="1" bandRow="1"/>
              <a:tblGrid>
                <a:gridCol w="628650"/>
                <a:gridCol w="1036865"/>
                <a:gridCol w="849086"/>
                <a:gridCol w="914400"/>
                <a:gridCol w="857250"/>
                <a:gridCol w="1428751"/>
              </a:tblGrid>
              <a:tr h="265614">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chemeClr val="bg1">
                              <a:lumMod val="95000"/>
                            </a:schemeClr>
                          </a:solidFill>
                          <a:latin typeface="Calibri"/>
                        </a:rPr>
                        <a:t>Subject</a:t>
                      </a:r>
                    </a:p>
                    <a:p>
                      <a:pPr algn="ctr" fontAlgn="b"/>
                      <a:endParaRPr lang="en-US" sz="1200" b="0" i="0" u="sng" strike="noStrike" dirty="0">
                        <a:solidFill>
                          <a:schemeClr val="bg1">
                            <a:lumMod val="95000"/>
                          </a:schemeClr>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chemeClr val="bg1"/>
                          </a:solidFill>
                          <a:latin typeface="Calibri"/>
                        </a:rPr>
                        <a:t>   Catalog</a:t>
                      </a:r>
                    </a:p>
                    <a:p>
                      <a:pPr algn="ctr" fontAlgn="b"/>
                      <a:endParaRPr lang="en-US" sz="1200" b="0" i="0" u="sng"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chemeClr val="bg1"/>
                          </a:solidFill>
                          <a:latin typeface="Calibri"/>
                        </a:rPr>
                        <a:t>Component</a:t>
                      </a:r>
                    </a:p>
                    <a:p>
                      <a:pPr algn="ctr" fontAlgn="b"/>
                      <a:endParaRPr lang="en-US" sz="1200" b="0" i="0" u="sng"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a:solidFill>
                            <a:schemeClr val="bg1"/>
                          </a:solidFill>
                          <a:latin typeface="Calibri"/>
                        </a:rPr>
                        <a:t>Official </a:t>
                      </a:r>
                      <a:r>
                        <a:rPr lang="en-US" sz="1200" b="0" i="0" u="none" strike="noStrike" dirty="0" smtClean="0">
                          <a:solidFill>
                            <a:schemeClr val="bg1"/>
                          </a:solidFill>
                          <a:latin typeface="Calibri"/>
                        </a:rPr>
                        <a:t>Grade</a:t>
                      </a:r>
                    </a:p>
                    <a:p>
                      <a:pPr algn="ctr" fontAlgn="b"/>
                      <a:endParaRPr lang="en-US" sz="1200" b="0" i="0" u="sng"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chemeClr val="bg1"/>
                          </a:solidFill>
                          <a:latin typeface="Calibri"/>
                        </a:rPr>
                        <a:t>  Units Taken</a:t>
                      </a:r>
                    </a:p>
                    <a:p>
                      <a:pPr algn="ctr" fontAlgn="b"/>
                      <a:endParaRPr lang="en-US" sz="1200" b="0" i="0" u="sng"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a:solidFill>
                            <a:schemeClr val="bg1"/>
                          </a:solidFill>
                          <a:latin typeface="Calibri"/>
                        </a:rPr>
                        <a:t>Course </a:t>
                      </a:r>
                      <a:r>
                        <a:rPr lang="en-US" sz="1200" b="0" i="0" u="none" strike="noStrike" dirty="0" smtClean="0">
                          <a:solidFill>
                            <a:schemeClr val="bg1"/>
                          </a:solidFill>
                          <a:latin typeface="Calibri"/>
                        </a:rPr>
                        <a:t>Name</a:t>
                      </a:r>
                    </a:p>
                    <a:p>
                      <a:pPr algn="ctr" fontAlgn="b"/>
                      <a:endParaRPr lang="en-US" sz="1200" b="0" i="0" u="sng"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r>
              <a:tr h="223575">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MATH</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115</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B</a:t>
                      </a:r>
                      <a:r>
                        <a:rPr lang="en-US" sz="1200" b="0" i="0" u="none" strike="noStrike" dirty="0">
                          <a:solidFill>
                            <a:srgbClr val="000000"/>
                          </a:solidFill>
                          <a:latin typeface="Arial"/>
                        </a:rPr>
                        <a:t>+</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3</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College Algebra</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223575">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ENGL</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102</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W</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3</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Freshman English </a:t>
                      </a:r>
                      <a:r>
                        <a:rPr lang="en-US" sz="1200" b="0" i="0" u="none" strike="noStrike" dirty="0" smtClean="0">
                          <a:solidFill>
                            <a:srgbClr val="000000"/>
                          </a:solidFill>
                          <a:latin typeface="Arial"/>
                        </a:rPr>
                        <a:t>II</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r h="335362">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PHIL</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108</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A</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3</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Moral Social Probls</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223575">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EEOS</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120</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B</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3</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Intro to EEOS - L</a:t>
                      </a:r>
                      <a:r>
                        <a:rPr lang="en-US" sz="1200" b="0" i="0" u="none" strike="noStrike" dirty="0" smtClean="0">
                          <a:solidFill>
                            <a:srgbClr val="000000"/>
                          </a:solidFill>
                          <a:latin typeface="Arial"/>
                        </a:rPr>
                        <a:t>ect</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r h="223575">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EEOS</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121</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Laboratory</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W</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1</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Intro to EEOS Lab</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bl>
          </a:graphicData>
        </a:graphic>
      </p:graphicFrame>
    </p:spTree>
    <p:extLst>
      <p:ext uri="{BB962C8B-B14F-4D97-AF65-F5344CB8AC3E}">
        <p14:creationId xmlns:p14="http://schemas.microsoft.com/office/powerpoint/2010/main" val="329607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defRPr/>
            </a:pPr>
            <a:r>
              <a:rPr lang="en-US" sz="3000" b="1" dirty="0">
                <a:solidFill>
                  <a:prstClr val="black"/>
                </a:solidFill>
                <a:latin typeface="Constantia"/>
                <a:ea typeface="+mn-ea"/>
                <a:cs typeface="+mn-cs"/>
              </a:rPr>
              <a:t>	</a:t>
            </a:r>
            <a:r>
              <a:rPr lang="en-US" sz="1800" b="1" dirty="0">
                <a:solidFill>
                  <a:prstClr val="black"/>
                </a:solidFill>
                <a:latin typeface="Constantia"/>
                <a:ea typeface="+mn-ea"/>
                <a:cs typeface="+mn-cs"/>
              </a:rPr>
              <a:t/>
            </a:r>
            <a:br>
              <a:rPr lang="en-US" sz="1800" b="1" dirty="0">
                <a:solidFill>
                  <a:prstClr val="black"/>
                </a:solidFill>
                <a:latin typeface="Constantia"/>
                <a:ea typeface="+mn-ea"/>
                <a:cs typeface="+mn-cs"/>
              </a:rPr>
            </a:br>
            <a:endParaRPr lang="en-US" sz="1800" dirty="0"/>
          </a:p>
        </p:txBody>
      </p:sp>
      <p:sp>
        <p:nvSpPr>
          <p:cNvPr id="3" name="Content Placeholder 2"/>
          <p:cNvSpPr>
            <a:spLocks noGrp="1"/>
          </p:cNvSpPr>
          <p:nvPr>
            <p:ph idx="1"/>
          </p:nvPr>
        </p:nvSpPr>
        <p:spPr>
          <a:xfrm>
            <a:off x="1519114" y="1134836"/>
            <a:ext cx="5086350" cy="400050"/>
          </a:xfrm>
        </p:spPr>
        <p:txBody>
          <a:bodyPr>
            <a:normAutofit lnSpcReduction="10000"/>
          </a:bodyPr>
          <a:lstStyle/>
          <a:p>
            <a:pPr marL="0" indent="0">
              <a:spcBef>
                <a:spcPts val="0"/>
              </a:spcBef>
              <a:defRPr/>
            </a:pPr>
            <a:r>
              <a:rPr lang="en-US" sz="2100" dirty="0">
                <a:solidFill>
                  <a:srgbClr val="005389"/>
                </a:solidFill>
                <a:latin typeface="Constantia"/>
              </a:rPr>
              <a:t>Anna’s Second Semester</a:t>
            </a:r>
          </a:p>
          <a:p>
            <a:pPr>
              <a:defRPr/>
            </a:pPr>
            <a:endParaRPr lang="en-US" dirty="0"/>
          </a:p>
        </p:txBody>
      </p:sp>
      <p:sp>
        <p:nvSpPr>
          <p:cNvPr id="4" name="TextBox 3"/>
          <p:cNvSpPr txBox="1"/>
          <p:nvPr/>
        </p:nvSpPr>
        <p:spPr>
          <a:xfrm>
            <a:off x="1519114" y="3927664"/>
            <a:ext cx="3314700" cy="784830"/>
          </a:xfrm>
          <a:prstGeom prst="rect">
            <a:avLst/>
          </a:prstGeom>
          <a:noFill/>
        </p:spPr>
        <p:txBody>
          <a:bodyPr>
            <a:spAutoFit/>
          </a:bodyPr>
          <a:lstStyle/>
          <a:p>
            <a:pPr>
              <a:defRPr/>
            </a:pPr>
            <a:r>
              <a:rPr lang="en-US" sz="1500" dirty="0">
                <a:solidFill>
                  <a:srgbClr val="005A8B"/>
                </a:solidFill>
              </a:rPr>
              <a:t>1. GPA = 3.433</a:t>
            </a:r>
          </a:p>
          <a:p>
            <a:pPr>
              <a:defRPr/>
            </a:pPr>
            <a:r>
              <a:rPr lang="en-US" sz="1500" dirty="0">
                <a:solidFill>
                  <a:srgbClr val="005A8B"/>
                </a:solidFill>
              </a:rPr>
              <a:t>2. Completion Rate = 9 ÷ 27 = 33%</a:t>
            </a:r>
          </a:p>
          <a:p>
            <a:pPr>
              <a:defRPr/>
            </a:pPr>
            <a:r>
              <a:rPr lang="en-US" sz="1500" dirty="0">
                <a:solidFill>
                  <a:srgbClr val="005A8B"/>
                </a:solidFill>
              </a:rPr>
              <a:t>3. Max. Credits Attempted = 27</a:t>
            </a:r>
          </a:p>
        </p:txBody>
      </p:sp>
      <p:graphicFrame>
        <p:nvGraphicFramePr>
          <p:cNvPr id="7" name="Content Placeholder 4"/>
          <p:cNvGraphicFramePr>
            <a:graphicFrameLocks/>
          </p:cNvGraphicFramePr>
          <p:nvPr>
            <p:extLst/>
          </p:nvPr>
        </p:nvGraphicFramePr>
        <p:xfrm>
          <a:off x="1371933" y="1643491"/>
          <a:ext cx="5950745" cy="2275362"/>
        </p:xfrm>
        <a:graphic>
          <a:graphicData uri="http://schemas.openxmlformats.org/drawingml/2006/table">
            <a:tbl>
              <a:tblPr firstRow="1" bandRow="1"/>
              <a:tblGrid>
                <a:gridCol w="840643"/>
                <a:gridCol w="840643"/>
                <a:gridCol w="840643"/>
                <a:gridCol w="914351"/>
                <a:gridCol w="792592"/>
                <a:gridCol w="1721873"/>
              </a:tblGrid>
              <a:tr h="718848">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chemeClr val="bg1"/>
                          </a:solidFill>
                          <a:latin typeface="Calibri"/>
                        </a:rPr>
                        <a:t>Subject</a:t>
                      </a:r>
                    </a:p>
                    <a:p>
                      <a:pPr algn="ctr" fontAlgn="b"/>
                      <a:endParaRPr lang="en-US" sz="1200" b="0" i="0" u="none"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rgbClr val="0000FF"/>
                          </a:solidFill>
                          <a:latin typeface="Calibri"/>
                        </a:rPr>
                        <a:t>  </a:t>
                      </a:r>
                      <a:r>
                        <a:rPr lang="en-US" sz="1200" b="0" i="0" u="none" strike="noStrike" dirty="0" smtClean="0">
                          <a:solidFill>
                            <a:schemeClr val="bg1"/>
                          </a:solidFill>
                          <a:latin typeface="Calibri"/>
                        </a:rPr>
                        <a:t>Catalog</a:t>
                      </a:r>
                    </a:p>
                    <a:p>
                      <a:pPr algn="ctr" fontAlgn="b"/>
                      <a:endParaRPr lang="en-US" sz="1200" b="0" i="0" u="none"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rgbClr val="0000FF"/>
                          </a:solidFill>
                          <a:latin typeface="Calibri"/>
                        </a:rPr>
                        <a:t> </a:t>
                      </a:r>
                      <a:r>
                        <a:rPr lang="en-US" sz="1200" b="0" i="0" u="none" strike="noStrike" dirty="0" smtClean="0">
                          <a:solidFill>
                            <a:schemeClr val="bg1"/>
                          </a:solidFill>
                          <a:latin typeface="Calibri"/>
                        </a:rPr>
                        <a:t>Component</a:t>
                      </a:r>
                    </a:p>
                    <a:p>
                      <a:pPr algn="ctr" fontAlgn="b"/>
                      <a:endParaRPr lang="en-US" sz="1200" b="0" i="0" u="none"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a:solidFill>
                            <a:schemeClr val="bg1"/>
                          </a:solidFill>
                          <a:latin typeface="Calibri"/>
                        </a:rPr>
                        <a:t>Official </a:t>
                      </a:r>
                      <a:r>
                        <a:rPr lang="en-US" sz="1200" b="0" i="0" u="none" strike="noStrike" dirty="0" smtClean="0">
                          <a:solidFill>
                            <a:schemeClr val="bg1"/>
                          </a:solidFill>
                          <a:latin typeface="Calibri"/>
                        </a:rPr>
                        <a:t>Grade</a:t>
                      </a:r>
                    </a:p>
                    <a:p>
                      <a:pPr algn="ctr" fontAlgn="b"/>
                      <a:endParaRPr lang="en-US" sz="1200" b="0" i="0" u="none"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r>
                        <a:rPr lang="en-US" sz="1200" b="0" i="0" u="none" strike="noStrike" dirty="0" smtClean="0">
                          <a:solidFill>
                            <a:schemeClr val="bg1"/>
                          </a:solidFill>
                          <a:latin typeface="Calibri"/>
                        </a:rPr>
                        <a:t>Units Taken</a:t>
                      </a:r>
                    </a:p>
                    <a:p>
                      <a:pPr algn="ctr" fontAlgn="b"/>
                      <a:endParaRPr lang="en-US" sz="1200" b="0" i="0" u="none"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ea typeface=""/>
                          <a:cs typeface=""/>
                        </a:defRPr>
                      </a:lvl1pPr>
                      <a:lvl2pPr marL="457200" algn="l" defTabSz="457200" rtl="0" eaLnBrk="1" latinLnBrk="0" hangingPunct="1">
                        <a:defRPr sz="1800" b="1" kern="1200">
                          <a:solidFill>
                            <a:schemeClr val="lt1"/>
                          </a:solidFill>
                          <a:latin typeface="Constantia"/>
                          <a:ea typeface=""/>
                          <a:cs typeface=""/>
                        </a:defRPr>
                      </a:lvl2pPr>
                      <a:lvl3pPr marL="914400" algn="l" defTabSz="457200" rtl="0" eaLnBrk="1" latinLnBrk="0" hangingPunct="1">
                        <a:defRPr sz="1800" b="1" kern="1200">
                          <a:solidFill>
                            <a:schemeClr val="lt1"/>
                          </a:solidFill>
                          <a:latin typeface="Constantia"/>
                          <a:ea typeface=""/>
                          <a:cs typeface=""/>
                        </a:defRPr>
                      </a:lvl3pPr>
                      <a:lvl4pPr marL="1371600" algn="l" defTabSz="457200" rtl="0" eaLnBrk="1" latinLnBrk="0" hangingPunct="1">
                        <a:defRPr sz="1800" b="1" kern="1200">
                          <a:solidFill>
                            <a:schemeClr val="lt1"/>
                          </a:solidFill>
                          <a:latin typeface="Constantia"/>
                          <a:ea typeface=""/>
                          <a:cs typeface=""/>
                        </a:defRPr>
                      </a:lvl4pPr>
                      <a:lvl5pPr marL="1828800" algn="l" defTabSz="457200" rtl="0" eaLnBrk="1" latinLnBrk="0" hangingPunct="1">
                        <a:defRPr sz="1800" b="1" kern="1200">
                          <a:solidFill>
                            <a:schemeClr val="lt1"/>
                          </a:solidFill>
                          <a:latin typeface="Constantia"/>
                          <a:ea typeface=""/>
                          <a:cs typeface=""/>
                        </a:defRPr>
                      </a:lvl5pPr>
                      <a:lvl6pPr marL="2286000" algn="l" defTabSz="457200" rtl="0" eaLnBrk="1" latinLnBrk="0" hangingPunct="1">
                        <a:defRPr sz="1800" b="1" kern="1200">
                          <a:solidFill>
                            <a:schemeClr val="lt1"/>
                          </a:solidFill>
                          <a:latin typeface="Constantia"/>
                          <a:ea typeface=""/>
                          <a:cs typeface=""/>
                        </a:defRPr>
                      </a:lvl6pPr>
                      <a:lvl7pPr marL="2743200" algn="l" defTabSz="457200" rtl="0" eaLnBrk="1" latinLnBrk="0" hangingPunct="1">
                        <a:defRPr sz="1800" b="1" kern="1200">
                          <a:solidFill>
                            <a:schemeClr val="lt1"/>
                          </a:solidFill>
                          <a:latin typeface="Constantia"/>
                          <a:ea typeface=""/>
                          <a:cs typeface=""/>
                        </a:defRPr>
                      </a:lvl7pPr>
                      <a:lvl8pPr marL="3200400" algn="l" defTabSz="457200" rtl="0" eaLnBrk="1" latinLnBrk="0" hangingPunct="1">
                        <a:defRPr sz="1800" b="1" kern="1200">
                          <a:solidFill>
                            <a:schemeClr val="lt1"/>
                          </a:solidFill>
                          <a:latin typeface="Constantia"/>
                          <a:ea typeface=""/>
                          <a:cs typeface=""/>
                        </a:defRPr>
                      </a:lvl8pPr>
                      <a:lvl9pPr marL="3657600" algn="l" defTabSz="457200" rtl="0" eaLnBrk="1" latinLnBrk="0" hangingPunct="1">
                        <a:defRPr sz="1800" b="1" kern="1200">
                          <a:solidFill>
                            <a:schemeClr val="lt1"/>
                          </a:solidFill>
                          <a:latin typeface="Constantia"/>
                          <a:ea typeface=""/>
                          <a:cs typeface=""/>
                        </a:defRPr>
                      </a:lvl9pPr>
                    </a:lstStyle>
                    <a:p>
                      <a:pPr algn="ctr" fontAlgn="b"/>
                      <a:endParaRPr lang="en-US" sz="1200" b="0" i="0" u="none" strike="noStrike" dirty="0" smtClean="0">
                        <a:solidFill>
                          <a:srgbClr val="0000FF"/>
                        </a:solidFill>
                        <a:latin typeface="Calibri"/>
                      </a:endParaRPr>
                    </a:p>
                    <a:p>
                      <a:pPr algn="ctr" fontAlgn="b"/>
                      <a:r>
                        <a:rPr lang="en-US" sz="1200" b="0" i="0" u="none" strike="noStrike" dirty="0" smtClean="0">
                          <a:solidFill>
                            <a:srgbClr val="0000FF"/>
                          </a:solidFill>
                          <a:latin typeface="Calibri"/>
                        </a:rPr>
                        <a:t> </a:t>
                      </a:r>
                      <a:r>
                        <a:rPr lang="en-US" sz="1200" b="0" i="0" u="none" strike="noStrike" dirty="0" smtClean="0">
                          <a:solidFill>
                            <a:schemeClr val="bg1"/>
                          </a:solidFill>
                          <a:latin typeface="Calibri"/>
                        </a:rPr>
                        <a:t>Course Name</a:t>
                      </a:r>
                    </a:p>
                    <a:p>
                      <a:pPr algn="ctr" fontAlgn="b"/>
                      <a:endParaRPr lang="en-US" sz="1200" b="0" i="0" u="none" strike="noStrike" dirty="0">
                        <a:solidFill>
                          <a:schemeClr val="bg1"/>
                        </a:solidFill>
                        <a:latin typeface="Calibri"/>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r>
              <a:tr h="257071">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ECON</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101</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INC</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3</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Intro </a:t>
                      </a:r>
                      <a:r>
                        <a:rPr lang="en-US" sz="1200" b="0" i="0" u="none" strike="noStrike" dirty="0">
                          <a:solidFill>
                            <a:srgbClr val="000000"/>
                          </a:solidFill>
                          <a:latin typeface="Arial"/>
                        </a:rPr>
                        <a:t>To Micro</a:t>
                      </a:r>
                    </a:p>
                  </a:txBody>
                  <a:tcPr marL="0" marR="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383847">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ENGL</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102</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W</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3</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Freshman</a:t>
                      </a:r>
                      <a:r>
                        <a:rPr lang="en-US" sz="1200" b="0" i="0" u="none" strike="noStrike" baseline="0" dirty="0" smtClean="0">
                          <a:solidFill>
                            <a:srgbClr val="000000"/>
                          </a:solidFill>
                          <a:latin typeface="Arial"/>
                        </a:rPr>
                        <a:t> </a:t>
                      </a:r>
                      <a:r>
                        <a:rPr lang="en-US" sz="1200" b="0" i="0" u="none" strike="noStrike" dirty="0" smtClean="0">
                          <a:solidFill>
                            <a:srgbClr val="000000"/>
                          </a:solidFill>
                          <a:latin typeface="Arial"/>
                        </a:rPr>
                        <a:t>English </a:t>
                      </a:r>
                      <a:r>
                        <a:rPr lang="en-US" sz="1200" b="0" i="0" u="none" strike="noStrike" dirty="0">
                          <a:solidFill>
                            <a:srgbClr val="000000"/>
                          </a:solidFill>
                          <a:latin typeface="Arial"/>
                        </a:rPr>
                        <a:t>II</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r h="415539">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JAPAN</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102</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NA</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4  </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Intro Japanese </a:t>
                      </a:r>
                      <a:r>
                        <a:rPr lang="en-US" sz="1200" b="0" i="0" u="none" strike="noStrike" dirty="0">
                          <a:solidFill>
                            <a:srgbClr val="000000"/>
                          </a:solidFill>
                          <a:latin typeface="Arial"/>
                        </a:rPr>
                        <a:t>II</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500057">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PHIL</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110G</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a:solidFill>
                            <a:srgbClr val="000000"/>
                          </a:solidFill>
                          <a:latin typeface="Arial"/>
                        </a:rPr>
                        <a:t>Lecture</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W</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 4</a:t>
                      </a:r>
                      <a:endParaRPr lang="en-US" sz="1200" b="0" i="0" u="none" strike="noStrike" dirty="0">
                        <a:solidFill>
                          <a:srgbClr val="000000"/>
                        </a:solidFill>
                        <a:latin typeface="Arial"/>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ea typeface=""/>
                          <a:cs typeface=""/>
                        </a:defRPr>
                      </a:lvl1pPr>
                      <a:lvl2pPr marL="457200" algn="l" defTabSz="457200" rtl="0" eaLnBrk="1" latinLnBrk="0" hangingPunct="1">
                        <a:defRPr sz="1800" kern="1200">
                          <a:solidFill>
                            <a:schemeClr val="dk1"/>
                          </a:solidFill>
                          <a:latin typeface="Constantia"/>
                          <a:ea typeface=""/>
                          <a:cs typeface=""/>
                        </a:defRPr>
                      </a:lvl2pPr>
                      <a:lvl3pPr marL="914400" algn="l" defTabSz="457200" rtl="0" eaLnBrk="1" latinLnBrk="0" hangingPunct="1">
                        <a:defRPr sz="1800" kern="1200">
                          <a:solidFill>
                            <a:schemeClr val="dk1"/>
                          </a:solidFill>
                          <a:latin typeface="Constantia"/>
                          <a:ea typeface=""/>
                          <a:cs typeface=""/>
                        </a:defRPr>
                      </a:lvl3pPr>
                      <a:lvl4pPr marL="1371600" algn="l" defTabSz="457200" rtl="0" eaLnBrk="1" latinLnBrk="0" hangingPunct="1">
                        <a:defRPr sz="1800" kern="1200">
                          <a:solidFill>
                            <a:schemeClr val="dk1"/>
                          </a:solidFill>
                          <a:latin typeface="Constantia"/>
                          <a:ea typeface=""/>
                          <a:cs typeface=""/>
                        </a:defRPr>
                      </a:lvl4pPr>
                      <a:lvl5pPr marL="1828800" algn="l" defTabSz="457200" rtl="0" eaLnBrk="1" latinLnBrk="0" hangingPunct="1">
                        <a:defRPr sz="1800" kern="1200">
                          <a:solidFill>
                            <a:schemeClr val="dk1"/>
                          </a:solidFill>
                          <a:latin typeface="Constantia"/>
                          <a:ea typeface=""/>
                          <a:cs typeface=""/>
                        </a:defRPr>
                      </a:lvl5pPr>
                      <a:lvl6pPr marL="2286000" algn="l" defTabSz="457200" rtl="0" eaLnBrk="1" latinLnBrk="0" hangingPunct="1">
                        <a:defRPr sz="1800" kern="1200">
                          <a:solidFill>
                            <a:schemeClr val="dk1"/>
                          </a:solidFill>
                          <a:latin typeface="Constantia"/>
                          <a:ea typeface=""/>
                          <a:cs typeface=""/>
                        </a:defRPr>
                      </a:lvl6pPr>
                      <a:lvl7pPr marL="2743200" algn="l" defTabSz="457200" rtl="0" eaLnBrk="1" latinLnBrk="0" hangingPunct="1">
                        <a:defRPr sz="1800" kern="1200">
                          <a:solidFill>
                            <a:schemeClr val="dk1"/>
                          </a:solidFill>
                          <a:latin typeface="Constantia"/>
                          <a:ea typeface=""/>
                          <a:cs typeface=""/>
                        </a:defRPr>
                      </a:lvl7pPr>
                      <a:lvl8pPr marL="3200400" algn="l" defTabSz="457200" rtl="0" eaLnBrk="1" latinLnBrk="0" hangingPunct="1">
                        <a:defRPr sz="1800" kern="1200">
                          <a:solidFill>
                            <a:schemeClr val="dk1"/>
                          </a:solidFill>
                          <a:latin typeface="Constantia"/>
                          <a:ea typeface=""/>
                          <a:cs typeface=""/>
                        </a:defRPr>
                      </a:lvl8pPr>
                      <a:lvl9pPr marL="3657600" algn="l" defTabSz="457200" rtl="0" eaLnBrk="1" latinLnBrk="0" hangingPunct="1">
                        <a:defRPr sz="1800" kern="1200">
                          <a:solidFill>
                            <a:schemeClr val="dk1"/>
                          </a:solidFill>
                          <a:latin typeface="Constantia"/>
                          <a:ea typeface=""/>
                          <a:cs typeface=""/>
                        </a:defRPr>
                      </a:lvl9pPr>
                    </a:lstStyle>
                    <a:p>
                      <a:pPr algn="l" fontAlgn="b"/>
                      <a:r>
                        <a:rPr lang="en-US" sz="1200" b="0" i="0" u="none" strike="noStrike" dirty="0" smtClean="0">
                          <a:solidFill>
                            <a:srgbClr val="000000"/>
                          </a:solidFill>
                          <a:latin typeface="Arial"/>
                        </a:rPr>
                        <a:t>Equality </a:t>
                      </a:r>
                      <a:r>
                        <a:rPr lang="en-US" sz="1200" b="0" i="0" u="none" strike="noStrike" dirty="0">
                          <a:solidFill>
                            <a:srgbClr val="000000"/>
                          </a:solidFill>
                          <a:latin typeface="Arial"/>
                        </a:rPr>
                        <a:t>&amp; Justice</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bl>
          </a:graphicData>
        </a:graphic>
      </p:graphicFrame>
      <p:sp>
        <p:nvSpPr>
          <p:cNvPr id="8" name="Rectangle 7"/>
          <p:cNvSpPr/>
          <p:nvPr/>
        </p:nvSpPr>
        <p:spPr>
          <a:xfrm>
            <a:off x="4932040" y="4005754"/>
            <a:ext cx="2400300" cy="628650"/>
          </a:xfrm>
          <a:prstGeom prst="rect">
            <a:avLst/>
          </a:prstGeom>
          <a:solidFill>
            <a:srgbClr val="A5C6F7"/>
          </a:solidFill>
          <a:ln w="25400" cap="flat" cmpd="sng" algn="ctr">
            <a:solidFill>
              <a:srgbClr val="0F6FC6">
                <a:shade val="50000"/>
              </a:srgbClr>
            </a:solidFill>
            <a:prstDash val="solid"/>
          </a:ln>
          <a:effectLst/>
        </p:spPr>
        <p:txBody>
          <a:bodyPr anchor="ctr"/>
          <a:lstStyle/>
          <a:p>
            <a:pPr algn="ctr">
              <a:defRPr/>
            </a:pPr>
            <a:endParaRPr lang="en-US" sz="1350" kern="0" dirty="0">
              <a:solidFill>
                <a:schemeClr val="accent5">
                  <a:lumMod val="75000"/>
                </a:schemeClr>
              </a:solidFill>
              <a:latin typeface="Constantia"/>
            </a:endParaRPr>
          </a:p>
        </p:txBody>
      </p:sp>
      <p:sp>
        <p:nvSpPr>
          <p:cNvPr id="16434" name="TextBox 4"/>
          <p:cNvSpPr txBox="1">
            <a:spLocks noChangeArrowheads="1"/>
          </p:cNvSpPr>
          <p:nvPr/>
        </p:nvSpPr>
        <p:spPr bwMode="auto">
          <a:xfrm>
            <a:off x="5042769" y="4146249"/>
            <a:ext cx="1428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500" b="1" dirty="0">
                <a:solidFill>
                  <a:schemeClr val="tx1"/>
                </a:solidFill>
              </a:rPr>
              <a:t>SAP 1</a:t>
            </a:r>
            <a:r>
              <a:rPr lang="en-US" altLang="en-US" sz="1500" b="1" baseline="30000" dirty="0">
                <a:solidFill>
                  <a:schemeClr val="tx1"/>
                </a:solidFill>
              </a:rPr>
              <a:t>st</a:t>
            </a:r>
            <a:r>
              <a:rPr lang="en-US" altLang="en-US" sz="1500" b="1" dirty="0">
                <a:solidFill>
                  <a:schemeClr val="tx1"/>
                </a:solidFill>
              </a:rPr>
              <a:t> Year</a:t>
            </a:r>
          </a:p>
        </p:txBody>
      </p:sp>
      <p:sp>
        <p:nvSpPr>
          <p:cNvPr id="11" name="Rectangle 10"/>
          <p:cNvSpPr/>
          <p:nvPr/>
        </p:nvSpPr>
        <p:spPr>
          <a:xfrm>
            <a:off x="6754887" y="4099219"/>
            <a:ext cx="416719" cy="470297"/>
          </a:xfrm>
          <a:prstGeom prst="rect">
            <a:avLst/>
          </a:prstGeom>
          <a:solidFill>
            <a:sysClr val="window" lastClr="FFFFFF"/>
          </a:solidFill>
          <a:ln w="25400" cap="flat" cmpd="sng" algn="ctr">
            <a:solidFill>
              <a:srgbClr val="0F6FC6">
                <a:shade val="50000"/>
              </a:srgbClr>
            </a:solidFill>
            <a:prstDash val="solid"/>
          </a:ln>
          <a:effectLst/>
        </p:spPr>
        <p:txBody>
          <a:bodyPr anchor="ctr"/>
          <a:lstStyle/>
          <a:p>
            <a:pPr algn="ctr">
              <a:defRPr/>
            </a:pPr>
            <a:endParaRPr lang="en-US" sz="1350" kern="0" dirty="0">
              <a:solidFill>
                <a:prstClr val="white"/>
              </a:solidFill>
              <a:latin typeface="Constantia"/>
            </a:endParaRPr>
          </a:p>
        </p:txBody>
      </p:sp>
      <p:pic>
        <p:nvPicPr>
          <p:cNvPr id="164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177" y="4162917"/>
            <a:ext cx="3381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04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6800" y="381000"/>
            <a:ext cx="5372100" cy="914400"/>
          </a:xfrm>
        </p:spPr>
        <p:txBody>
          <a:bodyPr>
            <a:normAutofit fontScale="90000"/>
          </a:bodyPr>
          <a:lstStyle/>
          <a:p>
            <a:pPr algn="ctr">
              <a:defRPr/>
            </a:pPr>
            <a:r>
              <a:rPr lang="en-US" sz="3000" b="1" u="sng" dirty="0">
                <a:solidFill>
                  <a:srgbClr val="005389"/>
                </a:solidFill>
                <a:latin typeface="Calibri"/>
              </a:rPr>
              <a:t>Academic Standing and </a:t>
            </a:r>
            <a:br>
              <a:rPr lang="en-US" sz="3000" b="1" u="sng" dirty="0">
                <a:solidFill>
                  <a:srgbClr val="005389"/>
                </a:solidFill>
                <a:latin typeface="Calibri"/>
              </a:rPr>
            </a:br>
            <a:r>
              <a:rPr lang="en-US" sz="3000" b="1" u="sng" dirty="0">
                <a:solidFill>
                  <a:srgbClr val="005389"/>
                </a:solidFill>
                <a:latin typeface="Calibri"/>
              </a:rPr>
              <a:t>Satisfactory Academic progress</a:t>
            </a:r>
            <a:endParaRPr lang="en-US" u="sng" dirty="0" smtClean="0">
              <a:solidFill>
                <a:srgbClr val="005389"/>
              </a:solidFill>
            </a:endParaRPr>
          </a:p>
        </p:txBody>
      </p:sp>
      <p:sp>
        <p:nvSpPr>
          <p:cNvPr id="15363" name="Content Placeholder 2"/>
          <p:cNvSpPr>
            <a:spLocks noGrp="1"/>
          </p:cNvSpPr>
          <p:nvPr>
            <p:ph idx="1"/>
          </p:nvPr>
        </p:nvSpPr>
        <p:spPr>
          <a:xfrm>
            <a:off x="0" y="1524000"/>
            <a:ext cx="9628583" cy="4653136"/>
          </a:xfrm>
        </p:spPr>
        <p:txBody>
          <a:bodyPr>
            <a:normAutofit/>
          </a:bodyPr>
          <a:lstStyle/>
          <a:p>
            <a:pPr marL="0" indent="0">
              <a:buClr>
                <a:srgbClr val="0BD0D9"/>
              </a:buClr>
              <a:buSzPct val="95000"/>
              <a:buNone/>
              <a:defRPr/>
            </a:pPr>
            <a:r>
              <a:rPr lang="en-US" sz="1950" i="1" dirty="0"/>
              <a:t>Academic Standing </a:t>
            </a:r>
          </a:p>
          <a:p>
            <a:pPr marL="580644" lvl="1" indent="-285750">
              <a:buClr>
                <a:srgbClr val="0F6FC6"/>
              </a:buClr>
              <a:defRPr/>
            </a:pPr>
            <a:r>
              <a:rPr lang="en-US" sz="1800" dirty="0"/>
              <a:t>Based only on your GPA</a:t>
            </a:r>
          </a:p>
          <a:p>
            <a:pPr marL="580644" lvl="1" indent="-285750">
              <a:buClr>
                <a:srgbClr val="0F6FC6"/>
              </a:buClr>
              <a:defRPr/>
            </a:pPr>
            <a:r>
              <a:rPr lang="en-US" sz="1800" dirty="0"/>
              <a:t>Affects your academic status</a:t>
            </a:r>
          </a:p>
          <a:p>
            <a:pPr marL="0" indent="0">
              <a:buClr>
                <a:srgbClr val="0BD0D9"/>
              </a:buClr>
              <a:buSzPct val="95000"/>
              <a:buNone/>
              <a:defRPr/>
            </a:pPr>
            <a:endParaRPr lang="en-US" sz="1950" dirty="0"/>
          </a:p>
          <a:p>
            <a:pPr marL="0" indent="0">
              <a:buClr>
                <a:srgbClr val="0BD0D9"/>
              </a:buClr>
              <a:buSzPct val="95000"/>
              <a:buNone/>
              <a:defRPr/>
            </a:pPr>
            <a:r>
              <a:rPr lang="en-US" sz="1950" i="1" dirty="0"/>
              <a:t>Satisfactory Academic Progress (SAP) </a:t>
            </a:r>
          </a:p>
          <a:p>
            <a:pPr marL="580644" lvl="1" indent="-285750">
              <a:buClr>
                <a:srgbClr val="0F6FC6"/>
              </a:buClr>
              <a:defRPr/>
            </a:pPr>
            <a:r>
              <a:rPr lang="en-US" sz="1800" dirty="0"/>
              <a:t>Based on GPA, Completion Rate &amp; Maximum Credits Attempted </a:t>
            </a:r>
          </a:p>
          <a:p>
            <a:pPr marL="580644" lvl="1" indent="-285750">
              <a:buClr>
                <a:srgbClr val="0F6FC6"/>
              </a:buClr>
              <a:defRPr/>
            </a:pPr>
            <a:r>
              <a:rPr lang="en-US" sz="1800" dirty="0"/>
              <a:t>Affects your financial aid eligibility status  </a:t>
            </a:r>
          </a:p>
          <a:p>
            <a:pPr>
              <a:defRPr/>
            </a:pPr>
            <a:endParaRPr lang="en-US" dirty="0" smtClean="0"/>
          </a:p>
        </p:txBody>
      </p:sp>
    </p:spTree>
    <p:extLst>
      <p:ext uri="{BB962C8B-B14F-4D97-AF65-F5344CB8AC3E}">
        <p14:creationId xmlns:p14="http://schemas.microsoft.com/office/powerpoint/2010/main" val="114559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defRPr/>
            </a:pPr>
            <a:r>
              <a:rPr lang="en-US" sz="3600" b="1" u="sng" dirty="0">
                <a:ln w="635">
                  <a:noFill/>
                </a:ln>
                <a:solidFill>
                  <a:srgbClr val="005389"/>
                </a:solidFill>
                <a:effectLst>
                  <a:outerShdw blurRad="38100" dist="25400" dir="5400000" algn="tl" rotWithShape="0">
                    <a:srgbClr val="000000">
                      <a:alpha val="43000"/>
                    </a:srgbClr>
                  </a:outerShdw>
                </a:effectLst>
                <a:latin typeface="Calibri"/>
              </a:rPr>
              <a:t>Making Informed Decisions</a:t>
            </a:r>
            <a:endParaRPr lang="en-US" u="sng" dirty="0" smtClean="0">
              <a:solidFill>
                <a:srgbClr val="005389"/>
              </a:solidFill>
            </a:endParaRPr>
          </a:p>
        </p:txBody>
      </p:sp>
      <p:sp>
        <p:nvSpPr>
          <p:cNvPr id="16387" name="Content Placeholder 2"/>
          <p:cNvSpPr>
            <a:spLocks noGrp="1"/>
          </p:cNvSpPr>
          <p:nvPr>
            <p:ph idx="1"/>
          </p:nvPr>
        </p:nvSpPr>
        <p:spPr>
          <a:xfrm>
            <a:off x="609598" y="1600200"/>
            <a:ext cx="6347714" cy="3880773"/>
          </a:xfrm>
        </p:spPr>
        <p:txBody>
          <a:bodyPr>
            <a:normAutofit lnSpcReduction="10000"/>
          </a:bodyPr>
          <a:lstStyle/>
          <a:p>
            <a:pPr marL="0" indent="0">
              <a:buClr>
                <a:srgbClr val="0BD0D9"/>
              </a:buClr>
              <a:buSzPct val="95000"/>
              <a:buNone/>
              <a:defRPr/>
            </a:pPr>
            <a:r>
              <a:rPr lang="en-US" dirty="0">
                <a:solidFill>
                  <a:prstClr val="white"/>
                </a:solidFill>
                <a:latin typeface="Constantia"/>
              </a:rPr>
              <a:t>-Grading/course options</a:t>
            </a:r>
          </a:p>
          <a:p>
            <a:pPr marL="0" indent="0" algn="ctr">
              <a:buNone/>
              <a:defRPr/>
            </a:pPr>
            <a:r>
              <a:rPr lang="en-US" sz="2800" dirty="0"/>
              <a:t>Grading/Course Options</a:t>
            </a:r>
          </a:p>
          <a:p>
            <a:pPr marL="0" indent="0" algn="ctr">
              <a:buNone/>
              <a:defRPr/>
            </a:pPr>
            <a:endParaRPr lang="en-US" sz="2800" dirty="0"/>
          </a:p>
          <a:p>
            <a:pPr marL="0" indent="0" algn="ctr">
              <a:buNone/>
              <a:defRPr/>
            </a:pPr>
            <a:r>
              <a:rPr lang="en-US" sz="2800" dirty="0"/>
              <a:t>Resources</a:t>
            </a:r>
          </a:p>
          <a:p>
            <a:pPr marL="0" indent="0" algn="ctr">
              <a:buClr>
                <a:srgbClr val="0BD0D9"/>
              </a:buClr>
              <a:buSzPct val="95000"/>
              <a:buNone/>
              <a:defRPr/>
            </a:pPr>
            <a:r>
              <a:rPr lang="en-US" sz="2800" dirty="0">
                <a:solidFill>
                  <a:prstClr val="white"/>
                </a:solidFill>
                <a:latin typeface="Constantia"/>
              </a:rPr>
              <a:t>options</a:t>
            </a:r>
          </a:p>
          <a:p>
            <a:pPr marL="0" indent="0">
              <a:buClr>
                <a:srgbClr val="0BD0D9"/>
              </a:buClr>
              <a:buSzPct val="95000"/>
              <a:buNone/>
              <a:defRPr/>
            </a:pPr>
            <a:endParaRPr lang="en-US" dirty="0">
              <a:solidFill>
                <a:prstClr val="white"/>
              </a:solidFill>
              <a:latin typeface="Constantia"/>
            </a:endParaRPr>
          </a:p>
          <a:p>
            <a:pPr marL="0" indent="0">
              <a:buClr>
                <a:srgbClr val="0BD0D9"/>
              </a:buClr>
              <a:buSzPct val="95000"/>
              <a:buNone/>
              <a:defRPr/>
            </a:pPr>
            <a:r>
              <a:rPr lang="en-US" dirty="0">
                <a:solidFill>
                  <a:prstClr val="white"/>
                </a:solidFill>
                <a:latin typeface="Constantia"/>
              </a:rPr>
              <a:t>-Resources</a:t>
            </a:r>
          </a:p>
          <a:p>
            <a:pPr marL="0" indent="0">
              <a:buClr>
                <a:srgbClr val="0BD0D9"/>
              </a:buClr>
              <a:buSzPct val="95000"/>
              <a:buNone/>
              <a:defRPr/>
            </a:pPr>
            <a:endParaRPr lang="en-US" dirty="0">
              <a:solidFill>
                <a:prstClr val="white"/>
              </a:solidFill>
              <a:latin typeface="Constantia"/>
            </a:endParaRPr>
          </a:p>
          <a:p>
            <a:pPr marL="0" indent="0">
              <a:buClr>
                <a:srgbClr val="0BD0D9"/>
              </a:buClr>
              <a:buSzPct val="95000"/>
              <a:buNone/>
              <a:defRPr/>
            </a:pPr>
            <a:r>
              <a:rPr lang="en-US" dirty="0">
                <a:solidFill>
                  <a:prstClr val="white"/>
                </a:solidFill>
                <a:latin typeface="Constantia"/>
              </a:rPr>
              <a:t>-Resources</a:t>
            </a:r>
          </a:p>
          <a:p>
            <a:pPr marL="0" indent="0">
              <a:buNone/>
              <a:defRPr/>
            </a:pPr>
            <a:endParaRPr lang="en-US" dirty="0" smtClean="0"/>
          </a:p>
        </p:txBody>
      </p:sp>
    </p:spTree>
    <p:extLst>
      <p:ext uri="{BB962C8B-B14F-4D97-AF65-F5344CB8AC3E}">
        <p14:creationId xmlns:p14="http://schemas.microsoft.com/office/powerpoint/2010/main" val="576893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000" b="1" u="sng" dirty="0">
                <a:solidFill>
                  <a:srgbClr val="005389"/>
                </a:solidFill>
                <a:latin typeface="Calibri"/>
              </a:rPr>
              <a:t>Failing Grade Options</a:t>
            </a:r>
            <a:endParaRPr lang="en-US" u="sng" dirty="0">
              <a:solidFill>
                <a:srgbClr val="005389"/>
              </a:solidFill>
            </a:endParaRPr>
          </a:p>
        </p:txBody>
      </p:sp>
      <p:sp>
        <p:nvSpPr>
          <p:cNvPr id="17411" name="Content Placeholder 2"/>
          <p:cNvSpPr>
            <a:spLocks noGrp="1"/>
          </p:cNvSpPr>
          <p:nvPr>
            <p:ph idx="1"/>
          </p:nvPr>
        </p:nvSpPr>
        <p:spPr>
          <a:xfrm>
            <a:off x="-50358" y="1600200"/>
            <a:ext cx="7667625" cy="4343400"/>
          </a:xfrm>
        </p:spPr>
        <p:txBody>
          <a:bodyPr>
            <a:normAutofit/>
          </a:bodyPr>
          <a:lstStyle/>
          <a:p>
            <a:pPr marL="0" indent="0">
              <a:buNone/>
              <a:defRPr/>
            </a:pPr>
            <a:r>
              <a:rPr lang="en-US" sz="2800" dirty="0"/>
              <a:t>Things to consider:</a:t>
            </a:r>
          </a:p>
          <a:p>
            <a:pPr>
              <a:buFont typeface="+mj-lt"/>
              <a:buAutoNum type="arabicPeriod"/>
              <a:defRPr/>
            </a:pPr>
            <a:r>
              <a:rPr lang="en-US" sz="2800" dirty="0"/>
              <a:t>Talk to your instructor </a:t>
            </a:r>
          </a:p>
          <a:p>
            <a:pPr>
              <a:buFont typeface="+mj-lt"/>
              <a:buAutoNum type="arabicPeriod"/>
              <a:defRPr/>
            </a:pPr>
            <a:r>
              <a:rPr lang="en-US" sz="2800" dirty="0"/>
              <a:t>Some majors/minors don’t allow: D or F Grades, Check!</a:t>
            </a:r>
          </a:p>
          <a:p>
            <a:pPr>
              <a:buFont typeface="+mj-lt"/>
              <a:buAutoNum type="arabicPeriod"/>
              <a:defRPr/>
            </a:pPr>
            <a:r>
              <a:rPr lang="en-US" sz="2800" dirty="0"/>
              <a:t>Access STC student services for assistance: Library, CLE, Advising, Student Financial Services.</a:t>
            </a:r>
          </a:p>
        </p:txBody>
      </p:sp>
    </p:spTree>
    <p:extLst>
      <p:ext uri="{BB962C8B-B14F-4D97-AF65-F5344CB8AC3E}">
        <p14:creationId xmlns:p14="http://schemas.microsoft.com/office/powerpoint/2010/main" val="1517562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65680"/>
            <a:ext cx="5372100" cy="571500"/>
          </a:xfrm>
        </p:spPr>
        <p:txBody>
          <a:bodyPr/>
          <a:lstStyle/>
          <a:p>
            <a:pPr algn="ctr">
              <a:defRPr/>
            </a:pPr>
            <a:r>
              <a:rPr lang="en-US" sz="3000" b="1" u="sng" dirty="0">
                <a:solidFill>
                  <a:srgbClr val="005A8B"/>
                </a:solidFill>
                <a:latin typeface="Calibri"/>
              </a:rPr>
              <a:t>Withdrawal</a:t>
            </a:r>
            <a:endParaRPr lang="en-US" u="sng" dirty="0">
              <a:solidFill>
                <a:srgbClr val="005A8B"/>
              </a:solidFill>
            </a:endParaRPr>
          </a:p>
        </p:txBody>
      </p:sp>
      <p:sp>
        <p:nvSpPr>
          <p:cNvPr id="3" name="Content Placeholder 2"/>
          <p:cNvSpPr>
            <a:spLocks noGrp="1"/>
          </p:cNvSpPr>
          <p:nvPr>
            <p:ph idx="1"/>
          </p:nvPr>
        </p:nvSpPr>
        <p:spPr>
          <a:xfrm>
            <a:off x="152400" y="1219200"/>
            <a:ext cx="9601200" cy="4495800"/>
          </a:xfrm>
        </p:spPr>
        <p:txBody>
          <a:bodyPr>
            <a:normAutofit/>
          </a:bodyPr>
          <a:lstStyle/>
          <a:p>
            <a:pPr marL="0" indent="0">
              <a:buSzPct val="95000"/>
              <a:buNone/>
              <a:defRPr/>
            </a:pPr>
            <a:r>
              <a:rPr lang="en-US" sz="2800" b="1" i="1" dirty="0">
                <a:solidFill>
                  <a:srgbClr val="005389"/>
                </a:solidFill>
              </a:rPr>
              <a:t>Course </a:t>
            </a:r>
            <a:r>
              <a:rPr lang="en-US" sz="2800" b="1" i="1" dirty="0" smtClean="0">
                <a:solidFill>
                  <a:srgbClr val="005389"/>
                </a:solidFill>
              </a:rPr>
              <a:t>Withdrawal:</a:t>
            </a:r>
            <a:endParaRPr lang="en-US" sz="2800" b="1" i="1" dirty="0">
              <a:solidFill>
                <a:srgbClr val="005389"/>
              </a:solidFill>
            </a:endParaRPr>
          </a:p>
          <a:p>
            <a:pPr marL="0" indent="0">
              <a:buSzPct val="95000"/>
              <a:buNone/>
              <a:defRPr/>
            </a:pPr>
            <a:r>
              <a:rPr lang="en-US" sz="2800" kern="1200" dirty="0" smtClean="0">
                <a:solidFill>
                  <a:srgbClr val="005389"/>
                </a:solidFill>
              </a:rPr>
              <a:t>Withdrawal = “W” on transcript (not in GPA)</a:t>
            </a:r>
          </a:p>
          <a:p>
            <a:pPr marL="0" indent="0">
              <a:buSzPct val="95000"/>
              <a:buNone/>
              <a:defRPr/>
            </a:pPr>
            <a:endParaRPr lang="en-US" sz="2800" kern="1200" dirty="0" smtClean="0">
              <a:solidFill>
                <a:srgbClr val="005389"/>
              </a:solidFill>
            </a:endParaRPr>
          </a:p>
          <a:p>
            <a:pPr marL="0" indent="0">
              <a:buSzPct val="95000"/>
              <a:buNone/>
              <a:defRPr/>
            </a:pPr>
            <a:r>
              <a:rPr lang="en-US" sz="2800" b="1" i="1" kern="1200" dirty="0" smtClean="0">
                <a:solidFill>
                  <a:srgbClr val="005389"/>
                </a:solidFill>
              </a:rPr>
              <a:t>Things to consider:</a:t>
            </a:r>
          </a:p>
          <a:p>
            <a:pPr marL="0" indent="0">
              <a:buSzPct val="95000"/>
              <a:buNone/>
              <a:defRPr/>
            </a:pPr>
            <a:r>
              <a:rPr lang="en-US" sz="2800" kern="1200" dirty="0" smtClean="0">
                <a:solidFill>
                  <a:srgbClr val="005389"/>
                </a:solidFill>
              </a:rPr>
              <a:t>Talk to your instructor</a:t>
            </a:r>
          </a:p>
          <a:p>
            <a:pPr marL="0" indent="0">
              <a:buSzPct val="95000"/>
              <a:buNone/>
              <a:defRPr/>
            </a:pPr>
            <a:r>
              <a:rPr lang="en-US" sz="2800" kern="1200" dirty="0" smtClean="0">
                <a:solidFill>
                  <a:srgbClr val="005389"/>
                </a:solidFill>
              </a:rPr>
              <a:t>Talk to your advisor</a:t>
            </a:r>
          </a:p>
          <a:p>
            <a:pPr marL="0" indent="0">
              <a:buSzPct val="95000"/>
              <a:buNone/>
              <a:defRPr/>
            </a:pPr>
            <a:r>
              <a:rPr lang="en-US" sz="2800" kern="1200" dirty="0" smtClean="0">
                <a:solidFill>
                  <a:srgbClr val="005389"/>
                </a:solidFill>
              </a:rPr>
              <a:t>3.    May affect financial aid: CHECK!!!</a:t>
            </a:r>
          </a:p>
          <a:p>
            <a:pPr marL="0" indent="0">
              <a:buSzPct val="95000"/>
              <a:buNone/>
              <a:defRPr/>
            </a:pPr>
            <a:r>
              <a:rPr lang="en-US" sz="2800" kern="1200" dirty="0" smtClean="0">
                <a:solidFill>
                  <a:srgbClr val="005389"/>
                </a:solidFill>
              </a:rPr>
              <a:t>4.    Declare “W” via </a:t>
            </a:r>
            <a:r>
              <a:rPr lang="en-US" sz="2800" dirty="0" smtClean="0">
                <a:solidFill>
                  <a:srgbClr val="005389"/>
                </a:solidFill>
              </a:rPr>
              <a:t>Admissions</a:t>
            </a:r>
            <a:r>
              <a:rPr lang="en-US" sz="2800" kern="1200" dirty="0" smtClean="0">
                <a:solidFill>
                  <a:srgbClr val="005389"/>
                </a:solidFill>
              </a:rPr>
              <a:t> by deadline</a:t>
            </a:r>
          </a:p>
          <a:p>
            <a:pPr marL="0" indent="0">
              <a:buClr>
                <a:srgbClr val="0BD0D9"/>
              </a:buClr>
              <a:buSzPct val="95000"/>
              <a:buNone/>
              <a:defRPr/>
            </a:pPr>
            <a:endParaRPr lang="en-US" sz="1200" dirty="0">
              <a:solidFill>
                <a:srgbClr val="005389"/>
              </a:solidFill>
            </a:endParaRPr>
          </a:p>
        </p:txBody>
      </p:sp>
    </p:spTree>
    <p:extLst>
      <p:ext uri="{BB962C8B-B14F-4D97-AF65-F5344CB8AC3E}">
        <p14:creationId xmlns:p14="http://schemas.microsoft.com/office/powerpoint/2010/main" val="1315458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85800" y="762000"/>
            <a:ext cx="5829300" cy="685800"/>
          </a:xfrm>
        </p:spPr>
        <p:txBody>
          <a:bodyPr>
            <a:noAutofit/>
          </a:bodyPr>
          <a:lstStyle/>
          <a:p>
            <a:pPr algn="ctr"/>
            <a:r>
              <a:rPr lang="en-US" altLang="en-US" sz="6000" b="1" dirty="0">
                <a:solidFill>
                  <a:srgbClr val="005A8B"/>
                </a:solidFill>
                <a:latin typeface="Calibri" panose="020F0502020204030204" pitchFamily="34" charset="0"/>
              </a:rPr>
              <a:t>“F” vs. “W”</a:t>
            </a:r>
          </a:p>
        </p:txBody>
      </p:sp>
      <p:sp>
        <p:nvSpPr>
          <p:cNvPr id="8" name="Content Placeholder 5"/>
          <p:cNvSpPr>
            <a:spLocks noGrp="1"/>
          </p:cNvSpPr>
          <p:nvPr>
            <p:ph idx="1"/>
          </p:nvPr>
        </p:nvSpPr>
        <p:spPr>
          <a:xfrm>
            <a:off x="228601" y="2438400"/>
            <a:ext cx="2476498" cy="1981200"/>
          </a:xfrm>
        </p:spPr>
        <p:txBody>
          <a:bodyPr>
            <a:normAutofit fontScale="92500" lnSpcReduction="20000"/>
          </a:bodyPr>
          <a:lstStyle/>
          <a:p>
            <a:pPr marL="0" indent="0">
              <a:defRPr/>
            </a:pPr>
            <a:r>
              <a:rPr lang="en-US" dirty="0">
                <a:solidFill>
                  <a:srgbClr val="005389"/>
                </a:solidFill>
              </a:rPr>
              <a:t>ENGL 101: </a:t>
            </a:r>
            <a:r>
              <a:rPr lang="en-US" dirty="0" smtClean="0">
                <a:solidFill>
                  <a:srgbClr val="005389"/>
                </a:solidFill>
              </a:rPr>
              <a:t>C</a:t>
            </a:r>
            <a:endParaRPr lang="en-US" dirty="0">
              <a:solidFill>
                <a:srgbClr val="005389"/>
              </a:solidFill>
            </a:endParaRPr>
          </a:p>
          <a:p>
            <a:pPr marL="0" indent="0">
              <a:defRPr/>
            </a:pPr>
            <a:r>
              <a:rPr lang="en-US" dirty="0">
                <a:solidFill>
                  <a:srgbClr val="005389"/>
                </a:solidFill>
              </a:rPr>
              <a:t>MATH115: C</a:t>
            </a:r>
          </a:p>
          <a:p>
            <a:pPr marL="0" indent="0">
              <a:defRPr/>
            </a:pPr>
            <a:r>
              <a:rPr lang="en-US" dirty="0">
                <a:solidFill>
                  <a:srgbClr val="005389"/>
                </a:solidFill>
              </a:rPr>
              <a:t>PHIL108: </a:t>
            </a:r>
            <a:r>
              <a:rPr lang="en-US" dirty="0" smtClean="0">
                <a:solidFill>
                  <a:srgbClr val="005389"/>
                </a:solidFill>
              </a:rPr>
              <a:t>F</a:t>
            </a:r>
            <a:endParaRPr lang="en-US" dirty="0">
              <a:solidFill>
                <a:srgbClr val="005389"/>
              </a:solidFill>
            </a:endParaRPr>
          </a:p>
          <a:p>
            <a:pPr marL="0" indent="0">
              <a:defRPr/>
            </a:pPr>
            <a:r>
              <a:rPr lang="en-US" dirty="0">
                <a:solidFill>
                  <a:srgbClr val="005389"/>
                </a:solidFill>
              </a:rPr>
              <a:t>PSYCH100: </a:t>
            </a:r>
            <a:r>
              <a:rPr lang="en-US" dirty="0" smtClean="0">
                <a:solidFill>
                  <a:srgbClr val="005389"/>
                </a:solidFill>
              </a:rPr>
              <a:t>C</a:t>
            </a:r>
            <a:endParaRPr lang="en-US" dirty="0">
              <a:solidFill>
                <a:srgbClr val="005389"/>
              </a:solidFill>
            </a:endParaRPr>
          </a:p>
          <a:p>
            <a:pPr marL="0" indent="0">
              <a:buNone/>
              <a:defRPr/>
            </a:pPr>
            <a:endParaRPr lang="en-US" dirty="0">
              <a:solidFill>
                <a:srgbClr val="005389"/>
              </a:solidFill>
            </a:endParaRPr>
          </a:p>
          <a:p>
            <a:pPr marL="0" indent="0">
              <a:buNone/>
              <a:defRPr/>
            </a:pPr>
            <a:r>
              <a:rPr lang="en-US" b="1" dirty="0">
                <a:solidFill>
                  <a:srgbClr val="005389"/>
                </a:solidFill>
              </a:rPr>
              <a:t>Semester GPA: </a:t>
            </a:r>
            <a:r>
              <a:rPr lang="en-US" b="1" dirty="0" smtClean="0">
                <a:solidFill>
                  <a:srgbClr val="005389"/>
                </a:solidFill>
              </a:rPr>
              <a:t>1.5</a:t>
            </a:r>
            <a:endParaRPr lang="en-US" b="1" dirty="0">
              <a:solidFill>
                <a:srgbClr val="005389"/>
              </a:solidFill>
            </a:endParaRPr>
          </a:p>
          <a:p>
            <a:pPr>
              <a:defRPr/>
            </a:pPr>
            <a:endParaRPr lang="en-US" b="1" dirty="0"/>
          </a:p>
        </p:txBody>
      </p:sp>
      <p:sp>
        <p:nvSpPr>
          <p:cNvPr id="22534" name="Content Placeholder 7"/>
          <p:cNvSpPr>
            <a:spLocks noGrp="1"/>
          </p:cNvSpPr>
          <p:nvPr>
            <p:ph sz="quarter" idx="4294967295"/>
          </p:nvPr>
        </p:nvSpPr>
        <p:spPr>
          <a:xfrm>
            <a:off x="4685507" y="2438400"/>
            <a:ext cx="2874962" cy="1981200"/>
          </a:xfrm>
        </p:spPr>
        <p:txBody>
          <a:bodyPr>
            <a:normAutofit fontScale="62500" lnSpcReduction="20000"/>
          </a:bodyPr>
          <a:lstStyle/>
          <a:p>
            <a:pPr marL="0" indent="0">
              <a:defRPr/>
            </a:pPr>
            <a:r>
              <a:rPr lang="en-US" altLang="en-US" sz="2900" dirty="0">
                <a:solidFill>
                  <a:srgbClr val="005389"/>
                </a:solidFill>
              </a:rPr>
              <a:t>ENGL 101: C</a:t>
            </a:r>
          </a:p>
          <a:p>
            <a:pPr marL="0" indent="0">
              <a:defRPr/>
            </a:pPr>
            <a:r>
              <a:rPr lang="en-US" altLang="en-US" sz="2900" dirty="0">
                <a:solidFill>
                  <a:srgbClr val="005389"/>
                </a:solidFill>
              </a:rPr>
              <a:t>MATH115: C</a:t>
            </a:r>
          </a:p>
          <a:p>
            <a:pPr marL="0" indent="0">
              <a:defRPr/>
            </a:pPr>
            <a:r>
              <a:rPr lang="en-US" altLang="en-US" sz="2900" dirty="0">
                <a:solidFill>
                  <a:srgbClr val="005389"/>
                </a:solidFill>
              </a:rPr>
              <a:t>PHIL108: W</a:t>
            </a:r>
          </a:p>
          <a:p>
            <a:pPr marL="0" indent="0">
              <a:defRPr/>
            </a:pPr>
            <a:r>
              <a:rPr lang="en-US" altLang="en-US" sz="2900" dirty="0">
                <a:solidFill>
                  <a:srgbClr val="005389"/>
                </a:solidFill>
              </a:rPr>
              <a:t>PSYCH100: </a:t>
            </a:r>
            <a:r>
              <a:rPr lang="en-US" altLang="en-US" sz="2900" dirty="0" smtClean="0">
                <a:solidFill>
                  <a:srgbClr val="005389"/>
                </a:solidFill>
              </a:rPr>
              <a:t>C</a:t>
            </a:r>
            <a:endParaRPr lang="en-US" altLang="en-US" sz="2900" dirty="0">
              <a:solidFill>
                <a:srgbClr val="005389"/>
              </a:solidFill>
            </a:endParaRPr>
          </a:p>
          <a:p>
            <a:pPr marL="0" indent="0"/>
            <a:endParaRPr lang="en-US" altLang="en-US" dirty="0" smtClean="0"/>
          </a:p>
          <a:p>
            <a:pPr marL="0" indent="0">
              <a:buNone/>
              <a:defRPr/>
            </a:pPr>
            <a:r>
              <a:rPr lang="en-US" altLang="en-US" sz="2900" b="1" dirty="0">
                <a:solidFill>
                  <a:srgbClr val="005389"/>
                </a:solidFill>
              </a:rPr>
              <a:t>Semester GPA: 2.0</a:t>
            </a:r>
          </a:p>
          <a:p>
            <a:pPr marL="0" indent="0">
              <a:buNone/>
              <a:defRPr/>
            </a:pPr>
            <a:endParaRPr lang="en-US" altLang="en-US" sz="2900" b="1" dirty="0">
              <a:solidFill>
                <a:srgbClr val="005389"/>
              </a:solidFill>
            </a:endParaRPr>
          </a:p>
        </p:txBody>
      </p:sp>
      <p:sp>
        <p:nvSpPr>
          <p:cNvPr id="6" name="Text Placeholder 4"/>
          <p:cNvSpPr txBox="1">
            <a:spLocks/>
          </p:cNvSpPr>
          <p:nvPr/>
        </p:nvSpPr>
        <p:spPr bwMode="auto">
          <a:xfrm>
            <a:off x="228600" y="1944292"/>
            <a:ext cx="3030141" cy="49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lr>
                <a:srgbClr val="005389"/>
              </a:buClr>
              <a:buFont typeface="Lucida Grande" pitchFamily="-105" charset="0"/>
              <a:buChar char="▸"/>
              <a:defRPr sz="2000">
                <a:solidFill>
                  <a:srgbClr val="005A8B"/>
                </a:solidFill>
                <a:latin typeface="+mn-lt"/>
                <a:ea typeface="+mn-ea"/>
                <a:cs typeface="+mn-cs"/>
              </a:defRPr>
            </a:lvl1pPr>
            <a:lvl2pPr marL="742950" indent="-28575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2pPr>
            <a:lvl3pPr marL="1085850" indent="-228600" algn="l" rtl="0" eaLnBrk="0" fontAlgn="base" hangingPunct="0">
              <a:spcBef>
                <a:spcPct val="20000"/>
              </a:spcBef>
              <a:spcAft>
                <a:spcPct val="0"/>
              </a:spcAft>
              <a:buClr>
                <a:srgbClr val="005389"/>
              </a:buClr>
              <a:buSzPct val="75000"/>
              <a:buFont typeface="Lucida Grande" pitchFamily="-105" charset="0"/>
              <a:buChar char="▸"/>
              <a:defRPr>
                <a:solidFill>
                  <a:srgbClr val="005A8B"/>
                </a:solidFill>
                <a:latin typeface="+mn-lt"/>
                <a:ea typeface="+mn-ea"/>
                <a:cs typeface="+mn-cs"/>
              </a:defRPr>
            </a:lvl3pPr>
            <a:lvl4pPr marL="14287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n-lt"/>
                <a:ea typeface="+mn-ea"/>
                <a:cs typeface="+mn-cs"/>
              </a:defRPr>
            </a:lvl4pPr>
            <a:lvl5pPr marL="17716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5pPr>
            <a:lvl6pPr marL="2228850" indent="-228600" algn="l" rtl="0" fontAlgn="base">
              <a:spcBef>
                <a:spcPct val="20000"/>
              </a:spcBef>
              <a:spcAft>
                <a:spcPct val="0"/>
              </a:spcAft>
              <a:buChar char="»"/>
              <a:defRPr sz="1100">
                <a:solidFill>
                  <a:srgbClr val="005389"/>
                </a:solidFill>
                <a:latin typeface="+mj-lt"/>
                <a:ea typeface="+mn-ea"/>
                <a:cs typeface="+mn-cs"/>
              </a:defRPr>
            </a:lvl6pPr>
            <a:lvl7pPr marL="2686050" indent="-228600" algn="l" rtl="0" fontAlgn="base">
              <a:spcBef>
                <a:spcPct val="20000"/>
              </a:spcBef>
              <a:spcAft>
                <a:spcPct val="0"/>
              </a:spcAft>
              <a:buChar char="»"/>
              <a:defRPr sz="1100">
                <a:solidFill>
                  <a:srgbClr val="005389"/>
                </a:solidFill>
                <a:latin typeface="+mj-lt"/>
                <a:ea typeface="+mn-ea"/>
                <a:cs typeface="+mn-cs"/>
              </a:defRPr>
            </a:lvl7pPr>
            <a:lvl8pPr marL="3143250" indent="-228600" algn="l" rtl="0" fontAlgn="base">
              <a:spcBef>
                <a:spcPct val="20000"/>
              </a:spcBef>
              <a:spcAft>
                <a:spcPct val="0"/>
              </a:spcAft>
              <a:buChar char="»"/>
              <a:defRPr sz="1100">
                <a:solidFill>
                  <a:srgbClr val="005389"/>
                </a:solidFill>
                <a:latin typeface="+mj-lt"/>
                <a:ea typeface="+mn-ea"/>
                <a:cs typeface="+mn-cs"/>
              </a:defRPr>
            </a:lvl8pPr>
            <a:lvl9pPr marL="3600450" indent="-228600" algn="l" rtl="0" fontAlgn="base">
              <a:spcBef>
                <a:spcPct val="20000"/>
              </a:spcBef>
              <a:spcAft>
                <a:spcPct val="0"/>
              </a:spcAft>
              <a:buChar char="»"/>
              <a:defRPr sz="1100">
                <a:solidFill>
                  <a:srgbClr val="005389"/>
                </a:solidFill>
                <a:latin typeface="+mj-lt"/>
                <a:ea typeface="+mn-ea"/>
                <a:cs typeface="+mn-cs"/>
              </a:defRPr>
            </a:lvl9pPr>
          </a:lstStyle>
          <a:p>
            <a:pPr marL="0" indent="0">
              <a:buNone/>
              <a:defRPr/>
            </a:pPr>
            <a:r>
              <a:rPr lang="en-US" sz="1500" b="1" u="sng" kern="0" dirty="0">
                <a:solidFill>
                  <a:srgbClr val="005389"/>
                </a:solidFill>
              </a:rPr>
              <a:t>“F” with Pass/Fail</a:t>
            </a:r>
          </a:p>
        </p:txBody>
      </p:sp>
      <p:sp>
        <p:nvSpPr>
          <p:cNvPr id="7" name="Text Placeholder 6"/>
          <p:cNvSpPr txBox="1">
            <a:spLocks/>
          </p:cNvSpPr>
          <p:nvPr/>
        </p:nvSpPr>
        <p:spPr>
          <a:xfrm>
            <a:off x="4607322" y="1944292"/>
            <a:ext cx="3031331" cy="490538"/>
          </a:xfrm>
          <a:prstGeom prst="rect">
            <a:avLst/>
          </a:prstGeom>
        </p:spPr>
        <p:txBody>
          <a:bodyPr>
            <a:normAutofit/>
          </a:bodyPr>
          <a:lstStyle>
            <a:lvl1pPr marL="342900" indent="-342900" algn="l" rtl="0" eaLnBrk="0" fontAlgn="base" hangingPunct="0">
              <a:spcBef>
                <a:spcPct val="20000"/>
              </a:spcBef>
              <a:spcAft>
                <a:spcPct val="0"/>
              </a:spcAft>
              <a:buClr>
                <a:srgbClr val="005389"/>
              </a:buClr>
              <a:buFont typeface="Lucida Grande" pitchFamily="-105" charset="0"/>
              <a:buChar char="▸"/>
              <a:defRPr sz="2000">
                <a:solidFill>
                  <a:srgbClr val="005A8B"/>
                </a:solidFill>
                <a:latin typeface="+mn-lt"/>
                <a:ea typeface="+mn-ea"/>
                <a:cs typeface="+mn-cs"/>
              </a:defRPr>
            </a:lvl1pPr>
            <a:lvl2pPr marL="742950" indent="-28575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2pPr>
            <a:lvl3pPr marL="1085850" indent="-228600" algn="l" rtl="0" eaLnBrk="0" fontAlgn="base" hangingPunct="0">
              <a:spcBef>
                <a:spcPct val="20000"/>
              </a:spcBef>
              <a:spcAft>
                <a:spcPct val="0"/>
              </a:spcAft>
              <a:buClr>
                <a:srgbClr val="005389"/>
              </a:buClr>
              <a:buSzPct val="75000"/>
              <a:buFont typeface="Lucida Grande" pitchFamily="-105" charset="0"/>
              <a:buChar char="▸"/>
              <a:defRPr>
                <a:solidFill>
                  <a:srgbClr val="005A8B"/>
                </a:solidFill>
                <a:latin typeface="+mn-lt"/>
                <a:ea typeface="+mn-ea"/>
                <a:cs typeface="+mn-cs"/>
              </a:defRPr>
            </a:lvl3pPr>
            <a:lvl4pPr marL="14287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n-lt"/>
                <a:ea typeface="+mn-ea"/>
                <a:cs typeface="+mn-cs"/>
              </a:defRPr>
            </a:lvl4pPr>
            <a:lvl5pPr marL="17716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5pPr>
            <a:lvl6pPr marL="2228850" indent="-228600" algn="l" rtl="0" fontAlgn="base">
              <a:spcBef>
                <a:spcPct val="20000"/>
              </a:spcBef>
              <a:spcAft>
                <a:spcPct val="0"/>
              </a:spcAft>
              <a:buChar char="»"/>
              <a:defRPr sz="1100">
                <a:solidFill>
                  <a:srgbClr val="005389"/>
                </a:solidFill>
                <a:latin typeface="+mj-lt"/>
                <a:ea typeface="+mn-ea"/>
                <a:cs typeface="+mn-cs"/>
              </a:defRPr>
            </a:lvl6pPr>
            <a:lvl7pPr marL="2686050" indent="-228600" algn="l" rtl="0" fontAlgn="base">
              <a:spcBef>
                <a:spcPct val="20000"/>
              </a:spcBef>
              <a:spcAft>
                <a:spcPct val="0"/>
              </a:spcAft>
              <a:buChar char="»"/>
              <a:defRPr sz="1100">
                <a:solidFill>
                  <a:srgbClr val="005389"/>
                </a:solidFill>
                <a:latin typeface="+mj-lt"/>
                <a:ea typeface="+mn-ea"/>
                <a:cs typeface="+mn-cs"/>
              </a:defRPr>
            </a:lvl7pPr>
            <a:lvl8pPr marL="3143250" indent="-228600" algn="l" rtl="0" fontAlgn="base">
              <a:spcBef>
                <a:spcPct val="20000"/>
              </a:spcBef>
              <a:spcAft>
                <a:spcPct val="0"/>
              </a:spcAft>
              <a:buChar char="»"/>
              <a:defRPr sz="1100">
                <a:solidFill>
                  <a:srgbClr val="005389"/>
                </a:solidFill>
                <a:latin typeface="+mj-lt"/>
                <a:ea typeface="+mn-ea"/>
                <a:cs typeface="+mn-cs"/>
              </a:defRPr>
            </a:lvl8pPr>
            <a:lvl9pPr marL="3600450" indent="-228600" algn="l" rtl="0" fontAlgn="base">
              <a:spcBef>
                <a:spcPct val="20000"/>
              </a:spcBef>
              <a:spcAft>
                <a:spcPct val="0"/>
              </a:spcAft>
              <a:buChar char="»"/>
              <a:defRPr sz="1100">
                <a:solidFill>
                  <a:srgbClr val="005389"/>
                </a:solidFill>
                <a:latin typeface="+mj-lt"/>
                <a:ea typeface="+mn-ea"/>
                <a:cs typeface="+mn-cs"/>
              </a:defRPr>
            </a:lvl9pPr>
          </a:lstStyle>
          <a:p>
            <a:pPr marL="0" indent="0">
              <a:buNone/>
              <a:defRPr/>
            </a:pPr>
            <a:r>
              <a:rPr lang="en-US" sz="1500" b="1" u="sng" kern="0" dirty="0"/>
              <a:t>With Withdrawal</a:t>
            </a:r>
          </a:p>
        </p:txBody>
      </p:sp>
    </p:spTree>
    <p:extLst>
      <p:ext uri="{BB962C8B-B14F-4D97-AF65-F5344CB8AC3E}">
        <p14:creationId xmlns:p14="http://schemas.microsoft.com/office/powerpoint/2010/main" val="917259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914400"/>
            <a:ext cx="5372100" cy="514350"/>
          </a:xfrm>
        </p:spPr>
        <p:txBody>
          <a:bodyPr>
            <a:normAutofit fontScale="90000"/>
          </a:bodyPr>
          <a:lstStyle/>
          <a:p>
            <a:pPr algn="ctr">
              <a:defRPr/>
            </a:pPr>
            <a:r>
              <a:rPr lang="en-US" sz="3000" b="1" u="sng" dirty="0">
                <a:solidFill>
                  <a:srgbClr val="005389"/>
                </a:solidFill>
                <a:latin typeface="Calibri"/>
              </a:rPr>
              <a:t>Repeat Policy</a:t>
            </a:r>
            <a:endParaRPr lang="en-US" u="sng" dirty="0">
              <a:solidFill>
                <a:srgbClr val="005389"/>
              </a:solidFill>
            </a:endParaRPr>
          </a:p>
        </p:txBody>
      </p:sp>
      <p:sp>
        <p:nvSpPr>
          <p:cNvPr id="3" name="Content Placeholder 2"/>
          <p:cNvSpPr>
            <a:spLocks noGrp="1"/>
          </p:cNvSpPr>
          <p:nvPr>
            <p:ph idx="1"/>
          </p:nvPr>
        </p:nvSpPr>
        <p:spPr>
          <a:xfrm>
            <a:off x="0" y="1461285"/>
            <a:ext cx="7886700" cy="4972050"/>
          </a:xfrm>
        </p:spPr>
        <p:txBody>
          <a:bodyPr>
            <a:normAutofit/>
          </a:bodyPr>
          <a:lstStyle/>
          <a:p>
            <a:pPr>
              <a:buSzPct val="95000"/>
              <a:defRPr/>
            </a:pPr>
            <a:r>
              <a:rPr lang="en-US" kern="1200" dirty="0" smtClean="0"/>
              <a:t>Both the first and the second earned grades </a:t>
            </a:r>
            <a:r>
              <a:rPr lang="en-US" kern="1200" dirty="0"/>
              <a:t>appear on </a:t>
            </a:r>
            <a:r>
              <a:rPr lang="en-US" kern="1200" dirty="0" smtClean="0"/>
              <a:t>transcripts</a:t>
            </a:r>
            <a:endParaRPr lang="en-US" kern="1200" dirty="0"/>
          </a:p>
          <a:p>
            <a:pPr>
              <a:buSzPct val="95000"/>
              <a:defRPr/>
            </a:pPr>
            <a:r>
              <a:rPr lang="en-US" kern="1200" dirty="0" smtClean="0"/>
              <a:t>When student repeats a course, the first grade comes out of the GPA, and the second grade replaces the first</a:t>
            </a:r>
            <a:endParaRPr lang="en-US" kern="1200" dirty="0"/>
          </a:p>
          <a:p>
            <a:pPr>
              <a:buSzPct val="95000"/>
              <a:defRPr/>
            </a:pPr>
            <a:r>
              <a:rPr lang="en-US" kern="1200" dirty="0" smtClean="0"/>
              <a:t>Credit </a:t>
            </a:r>
            <a:r>
              <a:rPr lang="en-US" kern="1200" dirty="0"/>
              <a:t>is only earned </a:t>
            </a:r>
            <a:r>
              <a:rPr lang="en-US" kern="1200" dirty="0" smtClean="0"/>
              <a:t>once</a:t>
            </a:r>
          </a:p>
          <a:p>
            <a:pPr marL="0" indent="0">
              <a:buSzPct val="95000"/>
              <a:buNone/>
              <a:defRPr/>
            </a:pPr>
            <a:endParaRPr lang="en-US" kern="1200" dirty="0" smtClean="0"/>
          </a:p>
          <a:p>
            <a:pPr marL="0" indent="0">
              <a:buSzPct val="95000"/>
              <a:buNone/>
              <a:defRPr/>
            </a:pPr>
            <a:r>
              <a:rPr lang="en-US" kern="1200" dirty="0" smtClean="0"/>
              <a:t>Each repeat counts as an attempt for SAP</a:t>
            </a:r>
          </a:p>
          <a:p>
            <a:pPr marL="342900" lvl="1" indent="-342900">
              <a:buSzPct val="95000"/>
              <a:defRPr/>
            </a:pPr>
            <a:r>
              <a:rPr lang="en-US" sz="2400" dirty="0"/>
              <a:t>Example: You failed English 101. This counts as 3 credits attempted, 0 credit completed. You repeat and pass English 101 the next term. SAP calculates this as 6 credits attempted, 3 completed</a:t>
            </a:r>
            <a:r>
              <a:rPr lang="en-US" sz="2400" dirty="0" smtClean="0"/>
              <a:t>.</a:t>
            </a:r>
          </a:p>
          <a:p>
            <a:pPr marL="342900" lvl="1" indent="-342900">
              <a:buSzPct val="95000"/>
              <a:defRPr/>
            </a:pPr>
            <a:r>
              <a:rPr lang="en-US" sz="2400" dirty="0" smtClean="0"/>
              <a:t>Financial aid will only cover a repeated course twice. </a:t>
            </a:r>
            <a:endParaRPr lang="en-US" sz="2400" dirty="0"/>
          </a:p>
          <a:p>
            <a:pPr marL="300038" lvl="1" indent="0">
              <a:buClrTx/>
              <a:buSzPct val="95000"/>
              <a:buNone/>
              <a:defRPr/>
            </a:pPr>
            <a:endParaRPr lang="en-US" kern="1200" dirty="0" smtClean="0"/>
          </a:p>
          <a:p>
            <a:pPr marL="0" indent="0">
              <a:buSzPct val="95000"/>
              <a:defRPr/>
            </a:pPr>
            <a:endParaRPr lang="en-US" kern="1200" dirty="0"/>
          </a:p>
          <a:p>
            <a:pPr marL="300038" lvl="1" indent="0">
              <a:buClrTx/>
              <a:buSzPct val="95000"/>
              <a:buNone/>
              <a:defRPr/>
            </a:pPr>
            <a:endParaRPr lang="en-US" kern="1200" dirty="0">
              <a:solidFill>
                <a:srgbClr val="0070C0"/>
              </a:solidFill>
            </a:endParaRPr>
          </a:p>
        </p:txBody>
      </p:sp>
    </p:spTree>
    <p:extLst>
      <p:ext uri="{BB962C8B-B14F-4D97-AF65-F5344CB8AC3E}">
        <p14:creationId xmlns:p14="http://schemas.microsoft.com/office/powerpoint/2010/main" val="39308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44285"/>
            <a:ext cx="8229600" cy="990600"/>
          </a:xfrm>
        </p:spPr>
        <p:txBody>
          <a:bodyPr/>
          <a:lstStyle/>
          <a:p>
            <a:pPr algn="ctr">
              <a:defRPr/>
            </a:pPr>
            <a:r>
              <a:rPr lang="en-US" sz="3000" b="1" u="sng" dirty="0">
                <a:solidFill>
                  <a:srgbClr val="005389"/>
                </a:solidFill>
                <a:latin typeface="Calibri"/>
              </a:rPr>
              <a:t>Tips for Maintaining SAP</a:t>
            </a:r>
            <a:endParaRPr lang="en-US" u="sng" dirty="0">
              <a:solidFill>
                <a:srgbClr val="005389"/>
              </a:solidFill>
            </a:endParaRPr>
          </a:p>
        </p:txBody>
      </p:sp>
      <p:sp>
        <p:nvSpPr>
          <p:cNvPr id="3" name="Content Placeholder 2"/>
          <p:cNvSpPr>
            <a:spLocks noGrp="1"/>
          </p:cNvSpPr>
          <p:nvPr>
            <p:ph idx="1"/>
          </p:nvPr>
        </p:nvSpPr>
        <p:spPr>
          <a:xfrm>
            <a:off x="557213" y="1371600"/>
            <a:ext cx="7800975" cy="4223658"/>
          </a:xfrm>
        </p:spPr>
        <p:txBody>
          <a:bodyPr>
            <a:normAutofit lnSpcReduction="10000"/>
          </a:bodyPr>
          <a:lstStyle/>
          <a:p>
            <a:pPr>
              <a:buClr>
                <a:srgbClr val="005A8B"/>
              </a:buClr>
              <a:buSzPct val="95000"/>
              <a:buFont typeface="Wingdings" panose="05000000000000000000" pitchFamily="2" charset="2"/>
              <a:buChar char="§"/>
              <a:defRPr/>
            </a:pPr>
            <a:r>
              <a:rPr lang="en-US" sz="2100" dirty="0"/>
              <a:t>See your Academic Advisor regularly</a:t>
            </a:r>
          </a:p>
          <a:p>
            <a:pPr>
              <a:buClr>
                <a:srgbClr val="005A8B"/>
              </a:buClr>
              <a:buSzPct val="95000"/>
              <a:buFont typeface="Wingdings" panose="05000000000000000000" pitchFamily="2" charset="2"/>
              <a:buChar char="§"/>
              <a:defRPr/>
            </a:pPr>
            <a:endParaRPr lang="en-US" sz="2100" dirty="0"/>
          </a:p>
          <a:p>
            <a:pPr>
              <a:buClr>
                <a:srgbClr val="005A8B"/>
              </a:buClr>
              <a:buSzPct val="95000"/>
              <a:buFont typeface="Wingdings" panose="05000000000000000000" pitchFamily="2" charset="2"/>
              <a:buChar char="§"/>
              <a:defRPr/>
            </a:pPr>
            <a:r>
              <a:rPr lang="en-US" sz="2100" dirty="0"/>
              <a:t>Review your </a:t>
            </a:r>
            <a:r>
              <a:rPr lang="en-US" sz="2100" dirty="0" err="1"/>
              <a:t>Jagnet</a:t>
            </a:r>
            <a:r>
              <a:rPr lang="en-US" sz="2100" dirty="0"/>
              <a:t>/</a:t>
            </a:r>
            <a:r>
              <a:rPr lang="en-US" sz="2100" dirty="0" err="1"/>
              <a:t>DegreeWorks</a:t>
            </a:r>
            <a:r>
              <a:rPr lang="en-US" sz="2100" dirty="0"/>
              <a:t> as frequently as you can</a:t>
            </a:r>
          </a:p>
          <a:p>
            <a:pPr>
              <a:buClr>
                <a:srgbClr val="005A8B"/>
              </a:buClr>
              <a:buSzPct val="95000"/>
              <a:buFont typeface="Wingdings" panose="05000000000000000000" pitchFamily="2" charset="2"/>
              <a:buChar char="§"/>
              <a:defRPr/>
            </a:pPr>
            <a:endParaRPr lang="en-US" sz="2100" dirty="0"/>
          </a:p>
          <a:p>
            <a:pPr>
              <a:buClr>
                <a:srgbClr val="005A8B"/>
              </a:buClr>
              <a:buSzPct val="95000"/>
              <a:buFont typeface="Wingdings" panose="05000000000000000000" pitchFamily="2" charset="2"/>
              <a:buChar char="§"/>
              <a:defRPr/>
            </a:pPr>
            <a:r>
              <a:rPr lang="en-US" sz="2100" dirty="0"/>
              <a:t>Focus on your degree/graduation requirements by taking only courses that pertain to your degree while also completing your general electives</a:t>
            </a:r>
          </a:p>
          <a:p>
            <a:pPr>
              <a:buClr>
                <a:srgbClr val="005A8B"/>
              </a:buClr>
              <a:buSzPct val="95000"/>
              <a:buFont typeface="Wingdings" panose="05000000000000000000" pitchFamily="2" charset="2"/>
              <a:buChar char="§"/>
              <a:defRPr/>
            </a:pPr>
            <a:endParaRPr lang="en-US" sz="2100" dirty="0"/>
          </a:p>
          <a:p>
            <a:pPr>
              <a:buClr>
                <a:srgbClr val="005A8B"/>
              </a:buClr>
              <a:buSzPct val="95000"/>
              <a:buFont typeface="Wingdings" panose="05000000000000000000" pitchFamily="2" charset="2"/>
              <a:buChar char="§"/>
              <a:defRPr/>
            </a:pPr>
            <a:r>
              <a:rPr lang="en-US" sz="2100" dirty="0"/>
              <a:t>Educate yourself on SAP criteria by regularly visiting the Financial Aid Services web page on the STC website and by Visiting our Office.</a:t>
            </a:r>
          </a:p>
          <a:p>
            <a:pPr>
              <a:defRPr/>
            </a:pPr>
            <a:endParaRPr lang="en-US" dirty="0"/>
          </a:p>
        </p:txBody>
      </p:sp>
    </p:spTree>
    <p:extLst>
      <p:ext uri="{BB962C8B-B14F-4D97-AF65-F5344CB8AC3E}">
        <p14:creationId xmlns:p14="http://schemas.microsoft.com/office/powerpoint/2010/main" val="1760310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66850" y="838200"/>
            <a:ext cx="5372100" cy="1085850"/>
          </a:xfrm>
        </p:spPr>
        <p:txBody>
          <a:bodyPr>
            <a:normAutofit fontScale="90000"/>
          </a:bodyPr>
          <a:lstStyle/>
          <a:p>
            <a:pPr algn="ctr">
              <a:defRPr/>
            </a:pPr>
            <a:r>
              <a:rPr lang="en-US" sz="2700" b="1" dirty="0" smtClean="0">
                <a:solidFill>
                  <a:srgbClr val="005A8B"/>
                </a:solidFill>
                <a:effectLst>
                  <a:outerShdw blurRad="38100" dist="25400" dir="5400000" algn="tl" rotWithShape="0">
                    <a:srgbClr val="000000">
                      <a:alpha val="43000"/>
                    </a:srgbClr>
                  </a:outerShdw>
                </a:effectLst>
                <a:latin typeface="Calibri"/>
              </a:rPr>
              <a:t> </a:t>
            </a:r>
            <a:r>
              <a:rPr lang="en-US" sz="4500" b="1" dirty="0" smtClean="0">
                <a:solidFill>
                  <a:srgbClr val="005A8B"/>
                </a:solidFill>
                <a:latin typeface="Calibri"/>
              </a:rPr>
              <a:t>ASAP: </a:t>
            </a:r>
            <a:r>
              <a:rPr lang="en-US" sz="2400" b="1" dirty="0" smtClean="0">
                <a:solidFill>
                  <a:srgbClr val="005A8B"/>
                </a:solidFill>
                <a:latin typeface="Calibri"/>
              </a:rPr>
              <a:t/>
            </a:r>
            <a:br>
              <a:rPr lang="en-US" sz="2400" b="1" dirty="0" smtClean="0">
                <a:solidFill>
                  <a:srgbClr val="005A8B"/>
                </a:solidFill>
                <a:latin typeface="Calibri"/>
              </a:rPr>
            </a:br>
            <a:r>
              <a:rPr lang="en-US" sz="2400" b="1" dirty="0" smtClean="0">
                <a:solidFill>
                  <a:srgbClr val="005A8B"/>
                </a:solidFill>
                <a:latin typeface="Calibri"/>
              </a:rPr>
              <a:t>Achieving Satisfactory Academic Progress </a:t>
            </a:r>
            <a:endParaRPr lang="en-US" sz="2400" dirty="0">
              <a:solidFill>
                <a:srgbClr val="005A8B"/>
              </a:solidFill>
            </a:endParaRPr>
          </a:p>
        </p:txBody>
      </p:sp>
      <p:sp>
        <p:nvSpPr>
          <p:cNvPr id="14339" name="Content Placeholder 2"/>
          <p:cNvSpPr>
            <a:spLocks noGrp="1"/>
          </p:cNvSpPr>
          <p:nvPr>
            <p:ph idx="1"/>
          </p:nvPr>
        </p:nvSpPr>
        <p:spPr>
          <a:xfrm>
            <a:off x="381000" y="2286000"/>
            <a:ext cx="7543800" cy="3714750"/>
          </a:xfrm>
        </p:spPr>
        <p:txBody>
          <a:bodyPr>
            <a:normAutofit/>
          </a:bodyPr>
          <a:lstStyle/>
          <a:p>
            <a:pPr marL="0" indent="0">
              <a:buNone/>
              <a:defRPr/>
            </a:pPr>
            <a:r>
              <a:rPr lang="en-US" b="1" i="1" dirty="0" smtClean="0">
                <a:latin typeface="Constantia" panose="02030602050306030303" pitchFamily="18" charset="0"/>
              </a:rPr>
              <a:t>At the end of this session you should be able to</a:t>
            </a:r>
            <a:r>
              <a:rPr lang="en-US" sz="1800" i="1" dirty="0" smtClean="0">
                <a:latin typeface="Constantia" panose="02030602050306030303" pitchFamily="18" charset="0"/>
              </a:rPr>
              <a:t>:</a:t>
            </a:r>
          </a:p>
          <a:p>
            <a:pPr marL="0" indent="0">
              <a:buNone/>
              <a:defRPr/>
            </a:pPr>
            <a:endParaRPr lang="en-US" sz="1800" dirty="0" smtClean="0">
              <a:latin typeface="Constantia" panose="02030602050306030303" pitchFamily="18" charset="0"/>
            </a:endParaRPr>
          </a:p>
          <a:p>
            <a:pPr>
              <a:defRPr/>
            </a:pPr>
            <a:r>
              <a:rPr lang="en-US" sz="1800" dirty="0" smtClean="0">
                <a:latin typeface="Constantia" panose="02030602050306030303" pitchFamily="18" charset="0"/>
              </a:rPr>
              <a:t>Understand how SAP affects Financial Aid Eligibility</a:t>
            </a:r>
          </a:p>
          <a:p>
            <a:pPr>
              <a:defRPr/>
            </a:pPr>
            <a:r>
              <a:rPr lang="en-US" sz="1800" dirty="0" smtClean="0">
                <a:latin typeface="Constantia" panose="02030602050306030303" pitchFamily="18" charset="0"/>
              </a:rPr>
              <a:t>Learn how to calculate your GPA </a:t>
            </a:r>
          </a:p>
          <a:p>
            <a:pPr>
              <a:defRPr/>
            </a:pPr>
            <a:r>
              <a:rPr lang="en-US" sz="1800" dirty="0" smtClean="0">
                <a:latin typeface="Constantia" panose="02030602050306030303" pitchFamily="18" charset="0"/>
              </a:rPr>
              <a:t>Make informed decisions</a:t>
            </a:r>
          </a:p>
          <a:p>
            <a:pPr>
              <a:defRPr/>
            </a:pPr>
            <a:r>
              <a:rPr lang="en-US" sz="1800" dirty="0" smtClean="0">
                <a:latin typeface="Constantia" panose="02030602050306030303" pitchFamily="18" charset="0"/>
              </a:rPr>
              <a:t>Start the SAP appeal process</a:t>
            </a:r>
          </a:p>
          <a:p>
            <a:pPr marL="0" indent="0">
              <a:buNone/>
              <a:defRPr/>
            </a:pPr>
            <a:endParaRPr lang="en-US" sz="1800" dirty="0" smtClean="0">
              <a:latin typeface="Constantia" panose="02030602050306030303" pitchFamily="18" charset="0"/>
            </a:endParaRPr>
          </a:p>
          <a:p>
            <a:pPr marL="0" indent="0">
              <a:defRPr/>
            </a:pPr>
            <a:endParaRPr lang="en-US" dirty="0" smtClean="0"/>
          </a:p>
        </p:txBody>
      </p:sp>
    </p:spTree>
    <p:extLst>
      <p:ext uri="{BB962C8B-B14F-4D97-AF65-F5344CB8AC3E}">
        <p14:creationId xmlns:p14="http://schemas.microsoft.com/office/powerpoint/2010/main" val="38739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fade">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5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57325" y="914400"/>
            <a:ext cx="5657850" cy="1028700"/>
          </a:xfrm>
        </p:spPr>
        <p:txBody>
          <a:bodyPr/>
          <a:lstStyle/>
          <a:p>
            <a:pPr algn="ctr"/>
            <a:r>
              <a:rPr lang="en-US" altLang="en-US" sz="2700" b="1" u="sng" dirty="0">
                <a:solidFill>
                  <a:srgbClr val="005389"/>
                </a:solidFill>
                <a:latin typeface="Calibri" panose="020F0502020204030204" pitchFamily="34" charset="0"/>
              </a:rPr>
              <a:t>Satisfactory  Academic Progress Appeal Process</a:t>
            </a:r>
            <a:endParaRPr lang="en-US" altLang="en-US" sz="2700" u="sng" dirty="0">
              <a:solidFill>
                <a:srgbClr val="005389"/>
              </a:solidFill>
              <a:latin typeface="Calibri" panose="020F0502020204030204" pitchFamily="34" charset="0"/>
            </a:endParaRPr>
          </a:p>
        </p:txBody>
      </p:sp>
      <p:sp>
        <p:nvSpPr>
          <p:cNvPr id="27651" name="Content Placeholder 2"/>
          <p:cNvSpPr>
            <a:spLocks noGrp="1"/>
          </p:cNvSpPr>
          <p:nvPr>
            <p:ph idx="1"/>
          </p:nvPr>
        </p:nvSpPr>
        <p:spPr>
          <a:xfrm>
            <a:off x="285750" y="1964933"/>
            <a:ext cx="8001000" cy="4686300"/>
          </a:xfrm>
        </p:spPr>
        <p:txBody>
          <a:bodyPr>
            <a:normAutofit/>
          </a:bodyPr>
          <a:lstStyle/>
          <a:p>
            <a:pPr>
              <a:buFont typeface="Wingdings" panose="05000000000000000000" pitchFamily="2" charset="2"/>
              <a:buChar char="§"/>
            </a:pPr>
            <a:r>
              <a:rPr lang="en-US" altLang="en-US" sz="2800" dirty="0"/>
              <a:t>Request SAP Appeal from STC Financial Aid Office</a:t>
            </a:r>
          </a:p>
          <a:p>
            <a:pPr>
              <a:buFont typeface="Wingdings" panose="05000000000000000000" pitchFamily="2" charset="2"/>
              <a:buChar char="§"/>
            </a:pPr>
            <a:r>
              <a:rPr lang="en-US" altLang="en-US" sz="2800" dirty="0"/>
              <a:t>Have appeal signed by academic advisor or Counselor</a:t>
            </a:r>
          </a:p>
          <a:p>
            <a:pPr>
              <a:buFont typeface="Wingdings" panose="05000000000000000000" pitchFamily="2" charset="2"/>
              <a:buChar char="§"/>
            </a:pPr>
            <a:r>
              <a:rPr lang="en-US" altLang="en-US" sz="2800" dirty="0"/>
              <a:t>Submit the SAP Appeal </a:t>
            </a:r>
          </a:p>
          <a:p>
            <a:pPr>
              <a:buFont typeface="Wingdings" panose="05000000000000000000" pitchFamily="2" charset="2"/>
              <a:buChar char="§"/>
            </a:pPr>
            <a:r>
              <a:rPr lang="en-US" altLang="en-US" sz="2800" dirty="0"/>
              <a:t>Take the next steps</a:t>
            </a:r>
          </a:p>
          <a:p>
            <a:endParaRPr lang="en-US" altLang="en-US" dirty="0" smtClean="0"/>
          </a:p>
        </p:txBody>
      </p:sp>
    </p:spTree>
    <p:extLst>
      <p:ext uri="{BB962C8B-B14F-4D97-AF65-F5344CB8AC3E}">
        <p14:creationId xmlns:p14="http://schemas.microsoft.com/office/powerpoint/2010/main" val="1316481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1066800"/>
            <a:ext cx="5372100" cy="571500"/>
          </a:xfrm>
        </p:spPr>
        <p:txBody>
          <a:bodyPr/>
          <a:lstStyle/>
          <a:p>
            <a:pPr algn="ctr">
              <a:defRPr/>
            </a:pPr>
            <a:r>
              <a:rPr lang="en-US" sz="3000" b="1" u="sng" dirty="0">
                <a:solidFill>
                  <a:srgbClr val="005389"/>
                </a:solidFill>
                <a:latin typeface="Calibri"/>
              </a:rPr>
              <a:t>Appeal Process</a:t>
            </a:r>
            <a:endParaRPr lang="en-US" u="sng" dirty="0" smtClean="0">
              <a:solidFill>
                <a:srgbClr val="005389"/>
              </a:solidFill>
            </a:endParaRPr>
          </a:p>
        </p:txBody>
      </p:sp>
      <p:sp>
        <p:nvSpPr>
          <p:cNvPr id="28675" name="Content Placeholder 2"/>
          <p:cNvSpPr>
            <a:spLocks noGrp="1"/>
          </p:cNvSpPr>
          <p:nvPr>
            <p:ph idx="1"/>
          </p:nvPr>
        </p:nvSpPr>
        <p:spPr>
          <a:xfrm>
            <a:off x="152400" y="1752600"/>
            <a:ext cx="7353300" cy="4038600"/>
          </a:xfrm>
        </p:spPr>
        <p:txBody>
          <a:bodyPr>
            <a:normAutofit/>
          </a:bodyPr>
          <a:lstStyle/>
          <a:p>
            <a:pPr marL="0" indent="0">
              <a:buClr>
                <a:srgbClr val="0BD0D9"/>
              </a:buClr>
              <a:buSzPct val="95000"/>
              <a:defRPr/>
            </a:pPr>
            <a:endParaRPr lang="en-US" sz="2100" dirty="0"/>
          </a:p>
          <a:p>
            <a:pPr>
              <a:buSzPct val="95000"/>
              <a:buFont typeface="Wingdings" panose="05000000000000000000" pitchFamily="2" charset="2"/>
              <a:buChar char="§"/>
              <a:defRPr/>
            </a:pPr>
            <a:r>
              <a:rPr lang="en-US" sz="2100" dirty="0"/>
              <a:t>Check your </a:t>
            </a:r>
            <a:r>
              <a:rPr lang="en-US" sz="2100" dirty="0" err="1"/>
              <a:t>Jagnet</a:t>
            </a:r>
            <a:r>
              <a:rPr lang="en-US" sz="2100" dirty="0"/>
              <a:t> account for information regarding your Financial Aid SAP Appeal Status</a:t>
            </a:r>
          </a:p>
          <a:p>
            <a:pPr marL="0" lvl="2" indent="0">
              <a:spcBef>
                <a:spcPts val="800"/>
              </a:spcBef>
              <a:buClrTx/>
              <a:buSzPct val="95000"/>
              <a:buNone/>
              <a:defRPr/>
            </a:pPr>
            <a:endParaRPr lang="en-US" sz="2100" b="1" dirty="0"/>
          </a:p>
          <a:p>
            <a:pPr marL="0" lvl="2" indent="0">
              <a:spcBef>
                <a:spcPts val="800"/>
              </a:spcBef>
              <a:buClrTx/>
              <a:buSzPct val="95000"/>
              <a:buNone/>
              <a:defRPr/>
            </a:pPr>
            <a:r>
              <a:rPr lang="en-US" sz="2100" b="1" dirty="0" smtClean="0"/>
              <a:t>*</a:t>
            </a:r>
            <a:r>
              <a:rPr lang="en-US" sz="2100" b="1" dirty="0"/>
              <a:t>Students don’t have to be full-time.  </a:t>
            </a:r>
          </a:p>
          <a:p>
            <a:pPr marL="0" lvl="2" indent="0">
              <a:spcBef>
                <a:spcPts val="800"/>
              </a:spcBef>
              <a:buClrTx/>
              <a:buSzPct val="95000"/>
              <a:buNone/>
              <a:defRPr/>
            </a:pPr>
            <a:endParaRPr lang="en-US" sz="2100" dirty="0"/>
          </a:p>
          <a:p>
            <a:pPr>
              <a:buSzPct val="95000"/>
              <a:buFont typeface="Wingdings" panose="05000000000000000000" pitchFamily="2" charset="2"/>
              <a:buChar char="§"/>
              <a:defRPr/>
            </a:pPr>
            <a:r>
              <a:rPr lang="en-US" sz="2100" dirty="0"/>
              <a:t>Follow up questions, contact: Office of Student Financial Services</a:t>
            </a:r>
          </a:p>
        </p:txBody>
      </p:sp>
    </p:spTree>
    <p:extLst>
      <p:ext uri="{BB962C8B-B14F-4D97-AF65-F5344CB8AC3E}">
        <p14:creationId xmlns:p14="http://schemas.microsoft.com/office/powerpoint/2010/main" val="351774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47737" y="609600"/>
            <a:ext cx="5372100" cy="514350"/>
          </a:xfrm>
        </p:spPr>
        <p:txBody>
          <a:bodyPr>
            <a:normAutofit fontScale="90000"/>
          </a:bodyPr>
          <a:lstStyle/>
          <a:p>
            <a:pPr algn="ctr">
              <a:defRPr/>
            </a:pPr>
            <a:r>
              <a:rPr lang="en-US" sz="3000" b="1" dirty="0">
                <a:solidFill>
                  <a:srgbClr val="005A8B"/>
                </a:solidFill>
                <a:latin typeface="Calibri"/>
              </a:rPr>
              <a:t>Next Steps</a:t>
            </a:r>
            <a:endParaRPr lang="en-US" dirty="0" smtClean="0">
              <a:solidFill>
                <a:srgbClr val="005A8B"/>
              </a:solidFill>
            </a:endParaRPr>
          </a:p>
        </p:txBody>
      </p:sp>
      <p:sp>
        <p:nvSpPr>
          <p:cNvPr id="31747" name="Content Placeholder 2"/>
          <p:cNvSpPr>
            <a:spLocks noGrp="1"/>
          </p:cNvSpPr>
          <p:nvPr>
            <p:ph idx="1"/>
          </p:nvPr>
        </p:nvSpPr>
        <p:spPr>
          <a:xfrm>
            <a:off x="-14555" y="1371600"/>
            <a:ext cx="7267575" cy="4381500"/>
          </a:xfrm>
        </p:spPr>
        <p:txBody>
          <a:bodyPr>
            <a:normAutofit/>
          </a:bodyPr>
          <a:lstStyle/>
          <a:p>
            <a:pPr marL="480060" lvl="1" indent="-185166">
              <a:defRPr/>
            </a:pPr>
            <a:r>
              <a:rPr lang="en-US" sz="1800" dirty="0">
                <a:solidFill>
                  <a:srgbClr val="005389"/>
                </a:solidFill>
              </a:rPr>
              <a:t>Financial Aid Appeals committee will notify you of their decision within 14 business days of receipt of completed appeal</a:t>
            </a:r>
          </a:p>
          <a:p>
            <a:pPr marL="294894" lvl="1" indent="0">
              <a:buClr>
                <a:srgbClr val="0F6FC6"/>
              </a:buClr>
              <a:buNone/>
              <a:defRPr/>
            </a:pPr>
            <a:endParaRPr lang="en-US" sz="1800" dirty="0">
              <a:solidFill>
                <a:srgbClr val="005389"/>
              </a:solidFill>
            </a:endParaRPr>
          </a:p>
          <a:p>
            <a:pPr marL="462915" lvl="2" indent="-257175">
              <a:buSzPct val="70000"/>
              <a:defRPr/>
            </a:pPr>
            <a:r>
              <a:rPr lang="en-US" dirty="0">
                <a:solidFill>
                  <a:srgbClr val="005389"/>
                </a:solidFill>
              </a:rPr>
              <a:t>Appeals which are approved will be on a probationary basis and will be reviewed after one semester- * At the end of the semester, the Financial Aid Office will review your progress and verify if you followed the ag. Failure to adhere to your plan may result in loss of financial aid eligibility</a:t>
            </a:r>
          </a:p>
          <a:p>
            <a:pPr marL="205740" lvl="2" indent="0">
              <a:buClr>
                <a:srgbClr val="0F6FC6"/>
              </a:buClr>
              <a:buSzPct val="70000"/>
              <a:buNone/>
              <a:defRPr/>
            </a:pPr>
            <a:endParaRPr lang="en-US" dirty="0">
              <a:solidFill>
                <a:srgbClr val="005389"/>
              </a:solidFill>
            </a:endParaRPr>
          </a:p>
          <a:p>
            <a:pPr marL="462915" lvl="2" indent="-257175">
              <a:buSzPct val="70000"/>
              <a:defRPr/>
            </a:pPr>
            <a:r>
              <a:rPr lang="en-US" dirty="0">
                <a:solidFill>
                  <a:srgbClr val="005389"/>
                </a:solidFill>
              </a:rPr>
              <a:t>If your appeal is DENIED, you will not be eligible to receive Financial Aid until you meet the requirements of Satisfactory Academic Progress</a:t>
            </a:r>
          </a:p>
          <a:p>
            <a:pPr marL="462915" lvl="2" indent="-257175">
              <a:buClr>
                <a:srgbClr val="0F6FC6"/>
              </a:buClr>
              <a:buSzPct val="70000"/>
              <a:defRPr/>
            </a:pPr>
            <a:endParaRPr lang="en-US" dirty="0">
              <a:solidFill>
                <a:srgbClr val="005389"/>
              </a:solidFill>
            </a:endParaRPr>
          </a:p>
          <a:p>
            <a:pPr marL="462915" lvl="2" indent="-257175">
              <a:buSzPct val="70000"/>
              <a:defRPr/>
            </a:pPr>
            <a:r>
              <a:rPr lang="en-US" dirty="0">
                <a:solidFill>
                  <a:srgbClr val="005389"/>
                </a:solidFill>
              </a:rPr>
              <a:t>Have a back up plan for tuition payment in case you are denied financial aid. Consider setting up a payment plan with the Cashiers Office </a:t>
            </a:r>
          </a:p>
          <a:p>
            <a:pPr marL="205740" indent="-205740">
              <a:buClr>
                <a:srgbClr val="FF6600"/>
              </a:buClr>
              <a:buSzPct val="95000"/>
              <a:buFont typeface="Wingdings" pitchFamily="2" charset="2"/>
              <a:buChar char="q"/>
              <a:defRPr/>
            </a:pPr>
            <a:endParaRPr lang="en-US" sz="1800" dirty="0">
              <a:solidFill>
                <a:prstClr val="black"/>
              </a:solidFill>
              <a:latin typeface="Constantia"/>
            </a:endParaRPr>
          </a:p>
          <a:p>
            <a:pPr>
              <a:defRPr/>
            </a:pPr>
            <a:endParaRPr lang="en-US" dirty="0" smtClean="0"/>
          </a:p>
        </p:txBody>
      </p:sp>
    </p:spTree>
    <p:extLst>
      <p:ext uri="{BB962C8B-B14F-4D97-AF65-F5344CB8AC3E}">
        <p14:creationId xmlns:p14="http://schemas.microsoft.com/office/powerpoint/2010/main" val="1212481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219200" y="1209675"/>
            <a:ext cx="5784344" cy="4419600"/>
          </a:xfrm>
          <a:prstGeom prst="rect">
            <a:avLst/>
          </a:prstGeom>
        </p:spPr>
      </p:pic>
      <p:sp>
        <p:nvSpPr>
          <p:cNvPr id="3" name="Content Placeholder 2"/>
          <p:cNvSpPr>
            <a:spLocks noGrp="1"/>
          </p:cNvSpPr>
          <p:nvPr>
            <p:ph idx="1"/>
          </p:nvPr>
        </p:nvSpPr>
        <p:spPr>
          <a:xfrm>
            <a:off x="228600" y="381001"/>
            <a:ext cx="8172450" cy="4648200"/>
          </a:xfrm>
        </p:spPr>
        <p:txBody>
          <a:bodyPr/>
          <a:lstStyle/>
          <a:p>
            <a:pPr marL="480060" lvl="1" indent="-185166">
              <a:defRPr/>
            </a:pPr>
            <a:endParaRPr lang="en-US" sz="4000" b="1" dirty="0">
              <a:solidFill>
                <a:srgbClr val="005389"/>
              </a:solidFill>
            </a:endParaRPr>
          </a:p>
          <a:p>
            <a:pPr marL="480060" lvl="1" indent="-185166">
              <a:defRPr/>
            </a:pPr>
            <a:r>
              <a:rPr lang="en-US" sz="4000" b="1" dirty="0">
                <a:solidFill>
                  <a:schemeClr val="tx1"/>
                </a:solidFill>
                <a:latin typeface="Arial"/>
              </a:rPr>
              <a:t>Stay on Track</a:t>
            </a:r>
            <a:endParaRPr lang="en-US" sz="4000" b="1" dirty="0">
              <a:solidFill>
                <a:schemeClr val="tx1"/>
              </a:solidFill>
            </a:endParaRPr>
          </a:p>
          <a:p>
            <a:pPr marL="480060" lvl="1" indent="-185166">
              <a:defRPr/>
            </a:pPr>
            <a:r>
              <a:rPr lang="en-US" sz="4000" b="1" dirty="0">
                <a:solidFill>
                  <a:schemeClr val="tx1"/>
                </a:solidFill>
              </a:rPr>
              <a:t>Have a Great Academic Semester</a:t>
            </a:r>
          </a:p>
          <a:p>
            <a:pPr marL="480060" lvl="1" indent="-185166">
              <a:defRPr/>
            </a:pPr>
            <a:r>
              <a:rPr lang="en-US" sz="4000" b="1" dirty="0">
                <a:solidFill>
                  <a:schemeClr val="tx1"/>
                </a:solidFill>
              </a:rPr>
              <a:t>Let us know how we can help you</a:t>
            </a:r>
          </a:p>
          <a:p>
            <a:pPr marL="294894" lvl="1" indent="0">
              <a:buNone/>
              <a:defRPr/>
            </a:pPr>
            <a:endParaRPr lang="en-US" sz="2100" b="1" dirty="0">
              <a:solidFill>
                <a:srgbClr val="005389"/>
              </a:solidFill>
            </a:endParaRPr>
          </a:p>
          <a:p>
            <a:pPr marL="0" indent="0">
              <a:defRPr/>
            </a:pPr>
            <a:endParaRPr lang="en-US" dirty="0"/>
          </a:p>
        </p:txBody>
      </p:sp>
    </p:spTree>
    <p:extLst>
      <p:ext uri="{BB962C8B-B14F-4D97-AF65-F5344CB8AC3E}">
        <p14:creationId xmlns:p14="http://schemas.microsoft.com/office/powerpoint/2010/main" val="3994807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nings by Educational Attainme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685"/>
          <a:stretch/>
        </p:blipFill>
        <p:spPr bwMode="auto">
          <a:xfrm>
            <a:off x="762000" y="914400"/>
            <a:ext cx="7239000" cy="2737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3"/>
          <p:cNvSpPr txBox="1"/>
          <p:nvPr/>
        </p:nvSpPr>
        <p:spPr>
          <a:xfrm>
            <a:off x="6842955" y="3874476"/>
            <a:ext cx="944489"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3">
                    <a:lumMod val="75000"/>
                  </a:schemeClr>
                </a:solidFill>
                <a:latin typeface="Arial Narrow" pitchFamily="34" charset="0"/>
              </a:rPr>
              <a:t>$86,000</a:t>
            </a:r>
          </a:p>
          <a:p>
            <a:pPr algn="ctr"/>
            <a:r>
              <a:rPr lang="en-US" sz="1200" b="1" dirty="0" smtClean="0">
                <a:latin typeface="Arial Narrow" pitchFamily="34" charset="0"/>
              </a:rPr>
              <a:t>Professional</a:t>
            </a:r>
          </a:p>
          <a:p>
            <a:pPr algn="ctr"/>
            <a:r>
              <a:rPr lang="en-US" sz="1200" b="1" dirty="0" smtClean="0">
                <a:latin typeface="Arial Narrow" pitchFamily="34" charset="0"/>
              </a:rPr>
              <a:t>Degree</a:t>
            </a:r>
            <a:endParaRPr lang="en-US" sz="1200" b="1" dirty="0">
              <a:latin typeface="Arial Narrow" pitchFamily="34" charset="0"/>
            </a:endParaRPr>
          </a:p>
        </p:txBody>
      </p:sp>
      <p:sp>
        <p:nvSpPr>
          <p:cNvPr id="6" name="TextBox 21"/>
          <p:cNvSpPr txBox="1"/>
          <p:nvPr/>
        </p:nvSpPr>
        <p:spPr>
          <a:xfrm>
            <a:off x="5410200" y="4145238"/>
            <a:ext cx="872355"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2">
                    <a:lumMod val="75000"/>
                  </a:schemeClr>
                </a:solidFill>
                <a:latin typeface="Arial Narrow" pitchFamily="34" charset="0"/>
              </a:rPr>
              <a:t>$80,000</a:t>
            </a:r>
          </a:p>
          <a:p>
            <a:pPr algn="ctr"/>
            <a:r>
              <a:rPr lang="en-US" sz="1200" b="1" dirty="0" smtClean="0">
                <a:latin typeface="Arial Narrow" pitchFamily="34" charset="0"/>
              </a:rPr>
              <a:t>Doctoral</a:t>
            </a:r>
          </a:p>
          <a:p>
            <a:pPr algn="ctr"/>
            <a:r>
              <a:rPr lang="en-US" sz="1200" b="1" dirty="0" smtClean="0">
                <a:latin typeface="Arial Narrow" pitchFamily="34" charset="0"/>
              </a:rPr>
              <a:t>Degree</a:t>
            </a:r>
            <a:endParaRPr lang="en-US" sz="1200" b="1" dirty="0">
              <a:latin typeface="Arial Narrow" pitchFamily="34" charset="0"/>
            </a:endParaRPr>
          </a:p>
        </p:txBody>
      </p:sp>
      <p:cxnSp>
        <p:nvCxnSpPr>
          <p:cNvPr id="7" name="Straight Connector 6"/>
          <p:cNvCxnSpPr/>
          <p:nvPr/>
        </p:nvCxnSpPr>
        <p:spPr>
          <a:xfrm>
            <a:off x="5846377" y="3680527"/>
            <a:ext cx="0" cy="496816"/>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315200" y="3651738"/>
            <a:ext cx="0" cy="222738"/>
          </a:xfrm>
          <a:prstGeom prst="line">
            <a:avLst/>
          </a:prstGeom>
        </p:spPr>
        <p:style>
          <a:lnRef idx="3">
            <a:schemeClr val="dk1"/>
          </a:lnRef>
          <a:fillRef idx="0">
            <a:schemeClr val="dk1"/>
          </a:fillRef>
          <a:effectRef idx="2">
            <a:schemeClr val="dk1"/>
          </a:effectRef>
          <a:fontRef idx="minor">
            <a:schemeClr val="tx1"/>
          </a:fontRef>
        </p:style>
      </p:cxnSp>
      <p:sp>
        <p:nvSpPr>
          <p:cNvPr id="9" name="TextBox 19"/>
          <p:cNvSpPr txBox="1"/>
          <p:nvPr/>
        </p:nvSpPr>
        <p:spPr>
          <a:xfrm>
            <a:off x="4191000" y="3930130"/>
            <a:ext cx="872355"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4"/>
                </a:solidFill>
                <a:latin typeface="Arial Narrow" pitchFamily="34" charset="0"/>
              </a:rPr>
              <a:t>$60,000</a:t>
            </a:r>
          </a:p>
          <a:p>
            <a:pPr algn="ctr"/>
            <a:r>
              <a:rPr lang="en-US" sz="1200" b="1" dirty="0" smtClean="0">
                <a:latin typeface="Arial Narrow" pitchFamily="34" charset="0"/>
              </a:rPr>
              <a:t>Master’s</a:t>
            </a:r>
          </a:p>
          <a:p>
            <a:pPr algn="ctr"/>
            <a:r>
              <a:rPr lang="en-US" sz="1200" b="1" dirty="0" smtClean="0">
                <a:latin typeface="Arial Narrow" pitchFamily="34" charset="0"/>
              </a:rPr>
              <a:t>Degree</a:t>
            </a:r>
            <a:endParaRPr lang="en-US" sz="1200" b="1" dirty="0">
              <a:latin typeface="Arial Narrow" pitchFamily="34" charset="0"/>
            </a:endParaRPr>
          </a:p>
        </p:txBody>
      </p:sp>
      <p:cxnSp>
        <p:nvCxnSpPr>
          <p:cNvPr id="10" name="Straight Connector 9"/>
          <p:cNvCxnSpPr/>
          <p:nvPr/>
        </p:nvCxnSpPr>
        <p:spPr>
          <a:xfrm>
            <a:off x="4627177" y="3696642"/>
            <a:ext cx="0" cy="222738"/>
          </a:xfrm>
          <a:prstGeom prst="line">
            <a:avLst/>
          </a:prstGeom>
        </p:spPr>
        <p:style>
          <a:lnRef idx="3">
            <a:schemeClr val="dk1"/>
          </a:lnRef>
          <a:fillRef idx="0">
            <a:schemeClr val="dk1"/>
          </a:fillRef>
          <a:effectRef idx="2">
            <a:schemeClr val="dk1"/>
          </a:effectRef>
          <a:fontRef idx="minor">
            <a:schemeClr val="tx1"/>
          </a:fontRef>
        </p:style>
      </p:cxnSp>
      <p:sp>
        <p:nvSpPr>
          <p:cNvPr id="11" name="TextBox 17"/>
          <p:cNvSpPr txBox="1"/>
          <p:nvPr/>
        </p:nvSpPr>
        <p:spPr>
          <a:xfrm>
            <a:off x="3048000" y="4252314"/>
            <a:ext cx="872355"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5"/>
                </a:solidFill>
                <a:latin typeface="Arial Narrow" pitchFamily="34" charset="0"/>
              </a:rPr>
              <a:t>$50,000</a:t>
            </a:r>
          </a:p>
          <a:p>
            <a:pPr algn="ctr"/>
            <a:r>
              <a:rPr lang="en-US" sz="1200" b="1" dirty="0" smtClean="0">
                <a:latin typeface="Arial Narrow" pitchFamily="34" charset="0"/>
              </a:rPr>
              <a:t>Bachelor’s</a:t>
            </a:r>
          </a:p>
          <a:p>
            <a:pPr algn="ctr"/>
            <a:r>
              <a:rPr lang="en-US" sz="1200" b="1" dirty="0" smtClean="0">
                <a:latin typeface="Arial Narrow" pitchFamily="34" charset="0"/>
              </a:rPr>
              <a:t>Degree</a:t>
            </a:r>
            <a:endParaRPr lang="en-US" sz="1200" b="1" dirty="0">
              <a:latin typeface="Arial Narrow" pitchFamily="34" charset="0"/>
            </a:endParaRPr>
          </a:p>
        </p:txBody>
      </p:sp>
      <p:cxnSp>
        <p:nvCxnSpPr>
          <p:cNvPr id="12" name="Straight Connector 11"/>
          <p:cNvCxnSpPr/>
          <p:nvPr/>
        </p:nvCxnSpPr>
        <p:spPr>
          <a:xfrm>
            <a:off x="3467945" y="3791896"/>
            <a:ext cx="0" cy="496816"/>
          </a:xfrm>
          <a:prstGeom prst="line">
            <a:avLst/>
          </a:prstGeom>
        </p:spPr>
        <p:style>
          <a:lnRef idx="3">
            <a:schemeClr val="dk1"/>
          </a:lnRef>
          <a:fillRef idx="0">
            <a:schemeClr val="dk1"/>
          </a:fillRef>
          <a:effectRef idx="2">
            <a:schemeClr val="dk1"/>
          </a:effectRef>
          <a:fontRef idx="minor">
            <a:schemeClr val="tx1"/>
          </a:fontRef>
        </p:style>
      </p:cxnSp>
      <p:sp>
        <p:nvSpPr>
          <p:cNvPr id="13" name="TextBox 13"/>
          <p:cNvSpPr txBox="1"/>
          <p:nvPr/>
        </p:nvSpPr>
        <p:spPr>
          <a:xfrm>
            <a:off x="2194180" y="3919380"/>
            <a:ext cx="872355"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3"/>
                </a:solidFill>
                <a:latin typeface="Arial Narrow" pitchFamily="34" charset="0"/>
              </a:rPr>
              <a:t>$40,000</a:t>
            </a:r>
          </a:p>
          <a:p>
            <a:pPr algn="ctr"/>
            <a:r>
              <a:rPr lang="en-US" sz="1200" b="1" dirty="0" smtClean="0">
                <a:latin typeface="Arial Narrow" pitchFamily="34" charset="0"/>
              </a:rPr>
              <a:t>Associate</a:t>
            </a:r>
          </a:p>
          <a:p>
            <a:pPr algn="ctr"/>
            <a:r>
              <a:rPr lang="en-US" sz="1200" b="1" dirty="0" smtClean="0">
                <a:latin typeface="Arial Narrow" pitchFamily="34" charset="0"/>
              </a:rPr>
              <a:t>Degree</a:t>
            </a:r>
            <a:endParaRPr lang="en-US" sz="1200" b="1" dirty="0">
              <a:latin typeface="Arial Narrow" pitchFamily="34" charset="0"/>
            </a:endParaRPr>
          </a:p>
        </p:txBody>
      </p:sp>
      <p:cxnSp>
        <p:nvCxnSpPr>
          <p:cNvPr id="14" name="Straight Connector 13"/>
          <p:cNvCxnSpPr/>
          <p:nvPr/>
        </p:nvCxnSpPr>
        <p:spPr>
          <a:xfrm>
            <a:off x="2632844" y="3696642"/>
            <a:ext cx="0" cy="222738"/>
          </a:xfrm>
          <a:prstGeom prst="line">
            <a:avLst/>
          </a:prstGeom>
        </p:spPr>
        <p:style>
          <a:lnRef idx="3">
            <a:schemeClr val="dk1"/>
          </a:lnRef>
          <a:fillRef idx="0">
            <a:schemeClr val="dk1"/>
          </a:fillRef>
          <a:effectRef idx="2">
            <a:schemeClr val="dk1"/>
          </a:effectRef>
          <a:fontRef idx="minor">
            <a:schemeClr val="tx1"/>
          </a:fontRef>
        </p:style>
      </p:cxnSp>
      <p:sp>
        <p:nvSpPr>
          <p:cNvPr id="15" name="TextBox 11"/>
          <p:cNvSpPr txBox="1"/>
          <p:nvPr/>
        </p:nvSpPr>
        <p:spPr>
          <a:xfrm>
            <a:off x="1463072" y="4196379"/>
            <a:ext cx="872355"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6"/>
                </a:solidFill>
                <a:latin typeface="Arial Narrow" pitchFamily="34" charset="0"/>
              </a:rPr>
              <a:t>$26,000</a:t>
            </a:r>
          </a:p>
          <a:p>
            <a:pPr algn="ctr"/>
            <a:r>
              <a:rPr lang="en-US" sz="1200" b="1" dirty="0" smtClean="0">
                <a:latin typeface="Arial Narrow" pitchFamily="34" charset="0"/>
              </a:rPr>
              <a:t>High </a:t>
            </a:r>
            <a:br>
              <a:rPr lang="en-US" sz="1200" b="1" dirty="0" smtClean="0">
                <a:latin typeface="Arial Narrow" pitchFamily="34" charset="0"/>
              </a:rPr>
            </a:br>
            <a:r>
              <a:rPr lang="en-US" sz="1200" b="1" dirty="0" smtClean="0">
                <a:latin typeface="Arial Narrow" pitchFamily="34" charset="0"/>
              </a:rPr>
              <a:t>School </a:t>
            </a:r>
            <a:br>
              <a:rPr lang="en-US" sz="1200" b="1" dirty="0" smtClean="0">
                <a:latin typeface="Arial Narrow" pitchFamily="34" charset="0"/>
              </a:rPr>
            </a:br>
            <a:r>
              <a:rPr lang="en-US" sz="1200" b="1" dirty="0" smtClean="0">
                <a:latin typeface="Arial Narrow" pitchFamily="34" charset="0"/>
              </a:rPr>
              <a:t>Diploma</a:t>
            </a:r>
            <a:endParaRPr lang="en-US" sz="1200" b="1" dirty="0">
              <a:latin typeface="Arial Narrow" pitchFamily="34" charset="0"/>
            </a:endParaRPr>
          </a:p>
        </p:txBody>
      </p:sp>
      <p:cxnSp>
        <p:nvCxnSpPr>
          <p:cNvPr id="16" name="Straight Connector 15"/>
          <p:cNvCxnSpPr/>
          <p:nvPr/>
        </p:nvCxnSpPr>
        <p:spPr>
          <a:xfrm>
            <a:off x="1930141" y="3651738"/>
            <a:ext cx="0" cy="496816"/>
          </a:xfrm>
          <a:prstGeom prst="line">
            <a:avLst/>
          </a:prstGeom>
        </p:spPr>
        <p:style>
          <a:lnRef idx="3">
            <a:schemeClr val="dk1"/>
          </a:lnRef>
          <a:fillRef idx="0">
            <a:schemeClr val="dk1"/>
          </a:fillRef>
          <a:effectRef idx="2">
            <a:schemeClr val="dk1"/>
          </a:effectRef>
          <a:fontRef idx="minor">
            <a:schemeClr val="tx1"/>
          </a:fontRef>
        </p:style>
      </p:cxnSp>
      <p:sp>
        <p:nvSpPr>
          <p:cNvPr id="17" name="TextBox 4"/>
          <p:cNvSpPr txBox="1"/>
          <p:nvPr/>
        </p:nvSpPr>
        <p:spPr>
          <a:xfrm>
            <a:off x="762000" y="3976562"/>
            <a:ext cx="872355"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rgbClr val="FF0000"/>
                </a:solidFill>
                <a:latin typeface="Arial Narrow" pitchFamily="34" charset="0"/>
              </a:rPr>
              <a:t>$19,000</a:t>
            </a:r>
          </a:p>
          <a:p>
            <a:pPr algn="ctr"/>
            <a:r>
              <a:rPr lang="en-US" sz="1200" b="1" dirty="0" smtClean="0">
                <a:latin typeface="Arial Narrow" pitchFamily="34" charset="0"/>
              </a:rPr>
              <a:t>No High </a:t>
            </a:r>
            <a:br>
              <a:rPr lang="en-US" sz="1200" b="1" dirty="0" smtClean="0">
                <a:latin typeface="Arial Narrow" pitchFamily="34" charset="0"/>
              </a:rPr>
            </a:br>
            <a:r>
              <a:rPr lang="en-US" sz="1200" b="1" dirty="0" smtClean="0">
                <a:latin typeface="Arial Narrow" pitchFamily="34" charset="0"/>
              </a:rPr>
              <a:t>School </a:t>
            </a:r>
            <a:br>
              <a:rPr lang="en-US" sz="1200" b="1" dirty="0" smtClean="0">
                <a:latin typeface="Arial Narrow" pitchFamily="34" charset="0"/>
              </a:rPr>
            </a:br>
            <a:r>
              <a:rPr lang="en-US" sz="1200" b="1" dirty="0" smtClean="0">
                <a:latin typeface="Arial Narrow" pitchFamily="34" charset="0"/>
              </a:rPr>
              <a:t>Diploma</a:t>
            </a:r>
            <a:endParaRPr lang="en-US" sz="1200" b="1" dirty="0">
              <a:latin typeface="Arial Narrow" pitchFamily="34" charset="0"/>
            </a:endParaRPr>
          </a:p>
        </p:txBody>
      </p:sp>
      <p:cxnSp>
        <p:nvCxnSpPr>
          <p:cNvPr id="18" name="Straight Connector 17"/>
          <p:cNvCxnSpPr/>
          <p:nvPr/>
        </p:nvCxnSpPr>
        <p:spPr>
          <a:xfrm>
            <a:off x="1208474" y="3680527"/>
            <a:ext cx="0" cy="222738"/>
          </a:xfrm>
          <a:prstGeom prst="line">
            <a:avLst/>
          </a:prstGeom>
        </p:spPr>
        <p:style>
          <a:lnRef idx="3">
            <a:schemeClr val="dk1"/>
          </a:lnRef>
          <a:fillRef idx="0">
            <a:schemeClr val="dk1"/>
          </a:fillRef>
          <a:effectRef idx="2">
            <a:schemeClr val="dk1"/>
          </a:effectRef>
          <a:fontRef idx="minor">
            <a:schemeClr val="tx1"/>
          </a:fontRef>
        </p:style>
      </p:cxnSp>
      <p:sp>
        <p:nvSpPr>
          <p:cNvPr id="19" name="TextBox 3"/>
          <p:cNvSpPr txBox="1"/>
          <p:nvPr/>
        </p:nvSpPr>
        <p:spPr>
          <a:xfrm>
            <a:off x="2346745" y="5376111"/>
            <a:ext cx="4560864"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smtClean="0">
                <a:solidFill>
                  <a:schemeClr val="tx1">
                    <a:lumMod val="50000"/>
                    <a:lumOff val="50000"/>
                  </a:schemeClr>
                </a:solidFill>
              </a:rPr>
              <a:t>Retrieved from </a:t>
            </a:r>
            <a:r>
              <a:rPr lang="en-US" sz="1100" b="1" dirty="0" smtClean="0">
                <a:solidFill>
                  <a:schemeClr val="tx1">
                    <a:lumMod val="50000"/>
                    <a:lumOff val="50000"/>
                  </a:schemeClr>
                </a:solidFill>
                <a:hlinkClick r:id="rId3"/>
              </a:rPr>
              <a:t>www.AIE.org</a:t>
            </a:r>
            <a:r>
              <a:rPr lang="en-US" sz="1100" b="1" dirty="0" smtClean="0">
                <a:solidFill>
                  <a:schemeClr val="tx1">
                    <a:lumMod val="50000"/>
                    <a:lumOff val="50000"/>
                  </a:schemeClr>
                </a:solidFill>
              </a:rPr>
              <a:t> – 2010 Texas Median Wages by Degree Level </a:t>
            </a:r>
            <a:br>
              <a:rPr lang="en-US" sz="1100" b="1" dirty="0" smtClean="0">
                <a:solidFill>
                  <a:schemeClr val="tx1">
                    <a:lumMod val="50000"/>
                    <a:lumOff val="50000"/>
                  </a:schemeClr>
                </a:solidFill>
              </a:rPr>
            </a:br>
            <a:r>
              <a:rPr lang="en-US" sz="1100" b="1" dirty="0" smtClean="0">
                <a:solidFill>
                  <a:schemeClr val="tx1">
                    <a:lumMod val="50000"/>
                    <a:lumOff val="50000"/>
                  </a:schemeClr>
                </a:solidFill>
              </a:rPr>
              <a:t>Source US Census Bureau Community Survey 2010</a:t>
            </a:r>
            <a:endParaRPr lang="en-US" sz="1100" b="1" dirty="0">
              <a:solidFill>
                <a:schemeClr val="tx1">
                  <a:lumMod val="50000"/>
                  <a:lumOff val="50000"/>
                </a:schemeClr>
              </a:solidFill>
            </a:endParaRPr>
          </a:p>
        </p:txBody>
      </p:sp>
      <p:sp>
        <p:nvSpPr>
          <p:cNvPr id="22" name="Title 1"/>
          <p:cNvSpPr>
            <a:spLocks noGrp="1"/>
          </p:cNvSpPr>
          <p:nvPr>
            <p:ph type="title"/>
          </p:nvPr>
        </p:nvSpPr>
        <p:spPr>
          <a:xfrm>
            <a:off x="0" y="31531"/>
            <a:ext cx="9144000" cy="990600"/>
          </a:xfrm>
        </p:spPr>
        <p:txBody>
          <a:bodyPr/>
          <a:lstStyle/>
          <a:p>
            <a:pPr algn="ctr"/>
            <a:r>
              <a:rPr lang="en-US" b="1" dirty="0" smtClean="0">
                <a:solidFill>
                  <a:srgbClr val="7030A0"/>
                </a:solidFill>
                <a:latin typeface="+mn-lt"/>
                <a:cs typeface="Aharoni" pitchFamily="2" charset="-79"/>
              </a:rPr>
              <a:t>Remember! Learn More, Earn More</a:t>
            </a:r>
            <a:endParaRPr lang="en-US" b="1" i="1" dirty="0">
              <a:solidFill>
                <a:srgbClr val="7030A0"/>
              </a:solidFill>
              <a:latin typeface="+mn-lt"/>
              <a:cs typeface="Aharoni" pitchFamily="2" charset="-79"/>
            </a:endParaRPr>
          </a:p>
        </p:txBody>
      </p:sp>
      <p:pic>
        <p:nvPicPr>
          <p:cNvPr id="25" name="Picture 24"/>
          <p:cNvPicPr>
            <a:picLocks noChangeAspect="1"/>
          </p:cNvPicPr>
          <p:nvPr/>
        </p:nvPicPr>
        <p:blipFill>
          <a:blip r:embed="rId4"/>
          <a:stretch>
            <a:fillRect/>
          </a:stretch>
        </p:blipFill>
        <p:spPr>
          <a:xfrm>
            <a:off x="0" y="5707348"/>
            <a:ext cx="2272354" cy="610044"/>
          </a:xfrm>
          <a:prstGeom prst="rect">
            <a:avLst/>
          </a:prstGeom>
        </p:spPr>
      </p:pic>
    </p:spTree>
    <p:extLst>
      <p:ext uri="{BB962C8B-B14F-4D97-AF65-F5344CB8AC3E}">
        <p14:creationId xmlns:p14="http://schemas.microsoft.com/office/powerpoint/2010/main" val="282063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txBox="1">
            <a:spLocks/>
          </p:cNvSpPr>
          <p:nvPr/>
        </p:nvSpPr>
        <p:spPr>
          <a:xfrm>
            <a:off x="0" y="3071813"/>
            <a:ext cx="9144000" cy="6477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760"/>
              </a:lnSpc>
              <a:spcBef>
                <a:spcPts val="0"/>
              </a:spcBef>
              <a:defRPr/>
            </a:pPr>
            <a:r>
              <a:rPr lang="en-US" b="1" dirty="0">
                <a:solidFill>
                  <a:schemeClr val="tx1">
                    <a:lumMod val="95000"/>
                    <a:lumOff val="5000"/>
                  </a:schemeClr>
                </a:solidFill>
                <a:latin typeface="Walkway SemiBold" pitchFamily="2" charset="0"/>
              </a:rPr>
              <a:t>Thank You</a:t>
            </a:r>
            <a:r>
              <a:rPr lang="pl-PL" b="1" dirty="0">
                <a:solidFill>
                  <a:schemeClr val="tx1">
                    <a:lumMod val="95000"/>
                    <a:lumOff val="5000"/>
                  </a:schemeClr>
                </a:solidFill>
                <a:latin typeface="Walkway SemiBold" pitchFamily="2" charset="0"/>
              </a:rPr>
              <a:t>…</a:t>
            </a:r>
            <a:endParaRPr lang="es-HN" b="1" dirty="0">
              <a:solidFill>
                <a:schemeClr val="tx1">
                  <a:lumMod val="95000"/>
                  <a:lumOff val="5000"/>
                </a:schemeClr>
              </a:solidFill>
              <a:latin typeface="Walkway SemiBold" pitchFamily="2" charset="0"/>
            </a:endParaRPr>
          </a:p>
        </p:txBody>
      </p:sp>
    </p:spTree>
    <p:extLst>
      <p:ext uri="{BB962C8B-B14F-4D97-AF65-F5344CB8AC3E}">
        <p14:creationId xmlns:p14="http://schemas.microsoft.com/office/powerpoint/2010/main" val="28539681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6078" y="373850"/>
            <a:ext cx="7463118" cy="757237"/>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300" b="1" dirty="0" err="1">
                <a:ln w="19050">
                  <a:solidFill>
                    <a:schemeClr val="tx2">
                      <a:tint val="1000"/>
                    </a:schemeClr>
                  </a:solidFill>
                  <a:prstDash val="solid"/>
                </a:ln>
                <a:solidFill>
                  <a:srgbClr val="7030A0"/>
                </a:solidFill>
                <a:latin typeface="Tw Cen MT Condensed Extra Bold" panose="020B0803020202020204" pitchFamily="34" charset="0"/>
              </a:rPr>
              <a:t>Contact</a:t>
            </a:r>
            <a:r>
              <a:rPr lang="es-ES" sz="3300" b="1" dirty="0">
                <a:ln w="19050">
                  <a:solidFill>
                    <a:schemeClr val="tx2">
                      <a:tint val="1000"/>
                    </a:schemeClr>
                  </a:solidFill>
                  <a:prstDash val="solid"/>
                </a:ln>
                <a:solidFill>
                  <a:srgbClr val="7030A0"/>
                </a:solidFill>
                <a:latin typeface="Tw Cen MT Condensed Extra Bold" panose="020B0803020202020204" pitchFamily="34" charset="0"/>
              </a:rPr>
              <a:t> </a:t>
            </a:r>
            <a:r>
              <a:rPr lang="es-ES" sz="3300" b="1" dirty="0" err="1">
                <a:ln w="19050">
                  <a:solidFill>
                    <a:schemeClr val="tx2">
                      <a:tint val="1000"/>
                    </a:schemeClr>
                  </a:solidFill>
                  <a:prstDash val="solid"/>
                </a:ln>
                <a:solidFill>
                  <a:srgbClr val="7030A0"/>
                </a:solidFill>
                <a:latin typeface="Tw Cen MT Condensed Extra Bold" panose="020B0803020202020204" pitchFamily="34" charset="0"/>
              </a:rPr>
              <a:t>Information</a:t>
            </a:r>
            <a:endParaRPr lang="es-MX" sz="3300" b="1" i="1" dirty="0">
              <a:solidFill>
                <a:srgbClr val="7030A0"/>
              </a:solidFill>
              <a:latin typeface="Tw Cen MT Condensed Extra Bold" panose="020B0803020202020204" pitchFamily="34" charset="0"/>
              <a:cs typeface="Aharoni" pitchFamily="2" charset="-79"/>
            </a:endParaRPr>
          </a:p>
        </p:txBody>
      </p:sp>
      <p:sp>
        <p:nvSpPr>
          <p:cNvPr id="3" name="TextBox 2"/>
          <p:cNvSpPr txBox="1"/>
          <p:nvPr/>
        </p:nvSpPr>
        <p:spPr>
          <a:xfrm>
            <a:off x="316316" y="1592573"/>
            <a:ext cx="3200400" cy="1131079"/>
          </a:xfrm>
          <a:prstGeom prst="rect">
            <a:avLst/>
          </a:prstGeom>
          <a:noFill/>
          <a:ln>
            <a:noFill/>
          </a:ln>
        </p:spPr>
        <p:txBody>
          <a:bodyPr wrap="square" numCol="1" spcCol="0" rtlCol="0">
            <a:spAutoFit/>
          </a:bodyPr>
          <a:lstStyle/>
          <a:p>
            <a:r>
              <a:rPr lang="en-US" sz="1350" b="1" u="sng" dirty="0">
                <a:solidFill>
                  <a:srgbClr val="0070C0"/>
                </a:solidFill>
              </a:rPr>
              <a:t>South Texas College- Pecan</a:t>
            </a:r>
          </a:p>
          <a:p>
            <a:r>
              <a:rPr lang="en-US" sz="1350" b="1" dirty="0">
                <a:latin typeface="Calibri" pitchFamily="34" charset="0"/>
              </a:rPr>
              <a:t>3201 West Pecan Blvd</a:t>
            </a:r>
            <a:br>
              <a:rPr lang="en-US" sz="1350" b="1" dirty="0">
                <a:latin typeface="Calibri" pitchFamily="34" charset="0"/>
              </a:rPr>
            </a:br>
            <a:r>
              <a:rPr lang="en-US" sz="1350" b="1" dirty="0">
                <a:latin typeface="Calibri" pitchFamily="34" charset="0"/>
              </a:rPr>
              <a:t>Student Services Building K 1.700</a:t>
            </a:r>
            <a:br>
              <a:rPr lang="en-US" sz="1350" b="1" dirty="0">
                <a:latin typeface="Calibri" pitchFamily="34" charset="0"/>
              </a:rPr>
            </a:br>
            <a:r>
              <a:rPr lang="en-US" sz="1350" b="1" dirty="0">
                <a:latin typeface="Calibri" pitchFamily="34" charset="0"/>
              </a:rPr>
              <a:t>McAllen, Texas 78501</a:t>
            </a:r>
            <a:br>
              <a:rPr lang="en-US" sz="1350" b="1" dirty="0">
                <a:latin typeface="Calibri" pitchFamily="34" charset="0"/>
              </a:rPr>
            </a:br>
            <a:r>
              <a:rPr lang="en-US" sz="1350" b="1" dirty="0">
                <a:latin typeface="Calibri" pitchFamily="34" charset="0"/>
              </a:rPr>
              <a:t>Phone: (956) 872-8375</a:t>
            </a:r>
            <a:endParaRPr lang="en-US" sz="1350" b="1" dirty="0"/>
          </a:p>
        </p:txBody>
      </p:sp>
      <p:sp>
        <p:nvSpPr>
          <p:cNvPr id="4" name="TextBox 3"/>
          <p:cNvSpPr txBox="1"/>
          <p:nvPr/>
        </p:nvSpPr>
        <p:spPr>
          <a:xfrm>
            <a:off x="3516716" y="1592573"/>
            <a:ext cx="3429000" cy="1131079"/>
          </a:xfrm>
          <a:prstGeom prst="rect">
            <a:avLst/>
          </a:prstGeom>
          <a:noFill/>
          <a:ln>
            <a:noFill/>
          </a:ln>
        </p:spPr>
        <p:txBody>
          <a:bodyPr wrap="square" numCol="1" spcCol="0" rtlCol="0">
            <a:spAutoFit/>
          </a:bodyPr>
          <a:lstStyle/>
          <a:p>
            <a:r>
              <a:rPr lang="en-US" sz="1350" b="1" u="sng" dirty="0">
                <a:solidFill>
                  <a:srgbClr val="0070C0"/>
                </a:solidFill>
              </a:rPr>
              <a:t>South Texas College- Mid-Valley</a:t>
            </a:r>
          </a:p>
          <a:p>
            <a:r>
              <a:rPr lang="en-US" sz="1350" b="1" dirty="0">
                <a:latin typeface="Calibri" pitchFamily="34" charset="0"/>
              </a:rPr>
              <a:t>400 North Border</a:t>
            </a:r>
            <a:br>
              <a:rPr lang="en-US" sz="1350" b="1" dirty="0">
                <a:latin typeface="Calibri" pitchFamily="34" charset="0"/>
              </a:rPr>
            </a:br>
            <a:r>
              <a:rPr lang="en-US" sz="1350" b="1" dirty="0">
                <a:latin typeface="Calibri" pitchFamily="34" charset="0"/>
              </a:rPr>
              <a:t>Student Services Building F 121</a:t>
            </a:r>
            <a:br>
              <a:rPr lang="en-US" sz="1350" b="1" dirty="0">
                <a:latin typeface="Calibri" pitchFamily="34" charset="0"/>
              </a:rPr>
            </a:br>
            <a:r>
              <a:rPr lang="en-US" sz="1350" b="1" dirty="0">
                <a:latin typeface="Calibri" pitchFamily="34" charset="0"/>
              </a:rPr>
              <a:t>Weslaco, Texas 78596</a:t>
            </a:r>
            <a:br>
              <a:rPr lang="en-US" sz="1350" b="1" dirty="0">
                <a:latin typeface="Calibri" pitchFamily="34" charset="0"/>
              </a:rPr>
            </a:br>
            <a:r>
              <a:rPr lang="en-US" sz="1350" b="1" dirty="0">
                <a:latin typeface="Calibri" pitchFamily="34" charset="0"/>
              </a:rPr>
              <a:t>Phone: (956) 447-6672</a:t>
            </a:r>
          </a:p>
        </p:txBody>
      </p:sp>
      <p:sp>
        <p:nvSpPr>
          <p:cNvPr id="5" name="TextBox 4"/>
          <p:cNvSpPr txBox="1"/>
          <p:nvPr/>
        </p:nvSpPr>
        <p:spPr>
          <a:xfrm>
            <a:off x="3514695" y="2665735"/>
            <a:ext cx="3429000" cy="1338828"/>
          </a:xfrm>
          <a:prstGeom prst="rect">
            <a:avLst/>
          </a:prstGeom>
          <a:noFill/>
          <a:ln>
            <a:noFill/>
          </a:ln>
        </p:spPr>
        <p:txBody>
          <a:bodyPr wrap="square" numCol="1" spcCol="0" rtlCol="0">
            <a:spAutoFit/>
          </a:bodyPr>
          <a:lstStyle/>
          <a:p>
            <a:r>
              <a:rPr lang="en-US" sz="1350" b="1" u="sng" dirty="0">
                <a:solidFill>
                  <a:srgbClr val="0070C0"/>
                </a:solidFill>
              </a:rPr>
              <a:t>South Texas College- Technology</a:t>
            </a:r>
          </a:p>
          <a:p>
            <a:r>
              <a:rPr lang="en-US" sz="1350" b="1" dirty="0">
                <a:latin typeface="Calibri" pitchFamily="34" charset="0"/>
              </a:rPr>
              <a:t>3700 West Military Hwy.</a:t>
            </a:r>
            <a:br>
              <a:rPr lang="en-US" sz="1350" b="1" dirty="0">
                <a:latin typeface="Calibri" pitchFamily="34" charset="0"/>
              </a:rPr>
            </a:br>
            <a:r>
              <a:rPr lang="en-US" sz="1350" b="1" dirty="0">
                <a:latin typeface="Calibri" pitchFamily="34" charset="0"/>
              </a:rPr>
              <a:t>W Building Student Services Area Room 176</a:t>
            </a:r>
            <a:br>
              <a:rPr lang="en-US" sz="1350" b="1" dirty="0">
                <a:latin typeface="Calibri" pitchFamily="34" charset="0"/>
              </a:rPr>
            </a:br>
            <a:r>
              <a:rPr lang="en-US" sz="1350" b="1" dirty="0">
                <a:latin typeface="Calibri" pitchFamily="34" charset="0"/>
              </a:rPr>
              <a:t> McAllen, Texas 78501</a:t>
            </a:r>
            <a:br>
              <a:rPr lang="en-US" sz="1350" b="1" dirty="0">
                <a:latin typeface="Calibri" pitchFamily="34" charset="0"/>
              </a:rPr>
            </a:br>
            <a:r>
              <a:rPr lang="en-US" sz="1350" b="1" dirty="0">
                <a:latin typeface="Calibri" pitchFamily="34" charset="0"/>
              </a:rPr>
              <a:t>Phone: (956) 872-2728</a:t>
            </a:r>
          </a:p>
          <a:p>
            <a:endParaRPr lang="en-US" sz="1350" b="1" dirty="0">
              <a:latin typeface="Calibri" pitchFamily="34" charset="0"/>
            </a:endParaRPr>
          </a:p>
        </p:txBody>
      </p:sp>
      <p:sp>
        <p:nvSpPr>
          <p:cNvPr id="6" name="TextBox 5"/>
          <p:cNvSpPr txBox="1"/>
          <p:nvPr/>
        </p:nvSpPr>
        <p:spPr>
          <a:xfrm>
            <a:off x="316316" y="2655651"/>
            <a:ext cx="3200400" cy="1338828"/>
          </a:xfrm>
          <a:prstGeom prst="rect">
            <a:avLst/>
          </a:prstGeom>
          <a:noFill/>
          <a:ln>
            <a:noFill/>
          </a:ln>
        </p:spPr>
        <p:txBody>
          <a:bodyPr wrap="square" numCol="1" spcCol="0" rtlCol="0">
            <a:spAutoFit/>
          </a:bodyPr>
          <a:lstStyle/>
          <a:p>
            <a:r>
              <a:rPr lang="en-US" sz="1350" b="1" u="sng" dirty="0">
                <a:solidFill>
                  <a:srgbClr val="0070C0"/>
                </a:solidFill>
              </a:rPr>
              <a:t>South Texas College- Starr</a:t>
            </a:r>
          </a:p>
          <a:p>
            <a:r>
              <a:rPr lang="en-US" sz="1350" b="1" dirty="0">
                <a:latin typeface="Calibri" pitchFamily="34" charset="0"/>
              </a:rPr>
              <a:t>142 FM 3167</a:t>
            </a:r>
            <a:br>
              <a:rPr lang="en-US" sz="1350" b="1" dirty="0">
                <a:latin typeface="Calibri" pitchFamily="34" charset="0"/>
              </a:rPr>
            </a:br>
            <a:r>
              <a:rPr lang="en-US" sz="1350" b="1" dirty="0">
                <a:latin typeface="Calibri" pitchFamily="34" charset="0"/>
              </a:rPr>
              <a:t>Student Services Building G 1.410</a:t>
            </a:r>
            <a:br>
              <a:rPr lang="en-US" sz="1350" b="1" dirty="0">
                <a:latin typeface="Calibri" pitchFamily="34" charset="0"/>
              </a:rPr>
            </a:br>
            <a:r>
              <a:rPr lang="en-US" sz="1350" b="1" dirty="0">
                <a:latin typeface="Calibri" pitchFamily="34" charset="0"/>
              </a:rPr>
              <a:t>Rio Grande City, Texas 78582</a:t>
            </a:r>
          </a:p>
          <a:p>
            <a:r>
              <a:rPr lang="en-US" sz="1350" b="1" dirty="0">
                <a:latin typeface="Calibri" pitchFamily="34" charset="0"/>
              </a:rPr>
              <a:t>Phone: (956) 488-5803</a:t>
            </a:r>
            <a:br>
              <a:rPr lang="en-US" sz="1350" b="1" dirty="0">
                <a:latin typeface="Calibri" pitchFamily="34" charset="0"/>
              </a:rPr>
            </a:br>
            <a:r>
              <a:rPr lang="en-US" sz="1350" b="1" dirty="0">
                <a:latin typeface="Calibri" pitchFamily="34" charset="0"/>
              </a:rPr>
              <a:t>Phone: (956) 488-5859</a:t>
            </a:r>
          </a:p>
        </p:txBody>
      </p:sp>
      <p:sp>
        <p:nvSpPr>
          <p:cNvPr id="7" name="TextBox 6"/>
          <p:cNvSpPr txBox="1"/>
          <p:nvPr/>
        </p:nvSpPr>
        <p:spPr>
          <a:xfrm>
            <a:off x="670984" y="1143000"/>
            <a:ext cx="5657850" cy="415498"/>
          </a:xfrm>
          <a:prstGeom prst="rect">
            <a:avLst/>
          </a:prstGeom>
          <a:noFill/>
        </p:spPr>
        <p:txBody>
          <a:bodyPr wrap="square" rtlCol="0">
            <a:spAutoFit/>
          </a:bodyPr>
          <a:lstStyle/>
          <a:p>
            <a:pPr algn="ctr"/>
            <a:r>
              <a:rPr lang="en-US" sz="2100" dirty="0">
                <a:latin typeface="Britannic Bold" pitchFamily="34" charset="0"/>
              </a:rPr>
              <a:t>www.southtexascollege.edu/finaid</a:t>
            </a:r>
            <a:endParaRPr lang="en-US" dirty="0">
              <a:latin typeface="Britannic Bold" pitchFamily="34" charset="0"/>
            </a:endParaRPr>
          </a:p>
        </p:txBody>
      </p:sp>
      <p:sp>
        <p:nvSpPr>
          <p:cNvPr id="8" name="TextBox 7"/>
          <p:cNvSpPr txBox="1"/>
          <p:nvPr/>
        </p:nvSpPr>
        <p:spPr>
          <a:xfrm>
            <a:off x="321681" y="3969944"/>
            <a:ext cx="3771900" cy="1546577"/>
          </a:xfrm>
          <a:prstGeom prst="rect">
            <a:avLst/>
          </a:prstGeom>
          <a:noFill/>
          <a:ln>
            <a:noFill/>
          </a:ln>
        </p:spPr>
        <p:txBody>
          <a:bodyPr wrap="square" numCol="1" spcCol="0" rtlCol="0">
            <a:spAutoFit/>
          </a:bodyPr>
          <a:lstStyle/>
          <a:p>
            <a:r>
              <a:rPr lang="en-US" sz="1350" b="1" u="sng" dirty="0">
                <a:solidFill>
                  <a:srgbClr val="0070C0"/>
                </a:solidFill>
              </a:rPr>
              <a:t>South Texas College-                            Nursing &amp; Allied Health</a:t>
            </a:r>
          </a:p>
          <a:p>
            <a:r>
              <a:rPr lang="en-US" sz="1350" b="1" dirty="0">
                <a:latin typeface="Calibri" pitchFamily="34" charset="0"/>
              </a:rPr>
              <a:t>1101 East Vermont</a:t>
            </a:r>
            <a:br>
              <a:rPr lang="en-US" sz="1350" b="1" dirty="0">
                <a:latin typeface="Calibri" pitchFamily="34" charset="0"/>
              </a:rPr>
            </a:br>
            <a:r>
              <a:rPr lang="en-US" sz="1350" b="1" dirty="0">
                <a:latin typeface="Calibri" pitchFamily="34" charset="0"/>
              </a:rPr>
              <a:t>Student Services Area Room 1.406</a:t>
            </a:r>
            <a:br>
              <a:rPr lang="en-US" sz="1350" b="1" dirty="0">
                <a:latin typeface="Calibri" pitchFamily="34" charset="0"/>
              </a:rPr>
            </a:br>
            <a:r>
              <a:rPr lang="en-US" sz="1350" b="1" dirty="0">
                <a:latin typeface="Calibri" pitchFamily="34" charset="0"/>
              </a:rPr>
              <a:t>McAllen Texas 78503</a:t>
            </a:r>
            <a:br>
              <a:rPr lang="en-US" sz="1350" b="1" dirty="0">
                <a:latin typeface="Calibri" pitchFamily="34" charset="0"/>
              </a:rPr>
            </a:br>
            <a:r>
              <a:rPr lang="en-US" sz="1350" b="1" dirty="0">
                <a:latin typeface="Calibri" pitchFamily="34" charset="0"/>
              </a:rPr>
              <a:t>Phone: (956) 872-3019</a:t>
            </a:r>
          </a:p>
          <a:p>
            <a:pPr>
              <a:buFont typeface="Arial" pitchFamily="34" charset="0"/>
              <a:buChar char="•"/>
            </a:pPr>
            <a:endParaRPr lang="en-US" sz="135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5187031"/>
            <a:ext cx="1636722" cy="163672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350" y="3833892"/>
            <a:ext cx="458715" cy="45871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505" y="4396813"/>
            <a:ext cx="474404" cy="47440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5154" y="5012979"/>
            <a:ext cx="483107" cy="457580"/>
          </a:xfrm>
          <a:prstGeom prst="rect">
            <a:avLst/>
          </a:prstGeom>
        </p:spPr>
      </p:pic>
      <p:sp>
        <p:nvSpPr>
          <p:cNvPr id="13" name="TextBox 12"/>
          <p:cNvSpPr txBox="1"/>
          <p:nvPr/>
        </p:nvSpPr>
        <p:spPr>
          <a:xfrm>
            <a:off x="4076699" y="3952465"/>
            <a:ext cx="4457701" cy="300082"/>
          </a:xfrm>
          <a:prstGeom prst="rect">
            <a:avLst/>
          </a:prstGeom>
          <a:noFill/>
        </p:spPr>
        <p:txBody>
          <a:bodyPr wrap="square" rtlCol="0">
            <a:spAutoFit/>
          </a:bodyPr>
          <a:lstStyle/>
          <a:p>
            <a:r>
              <a:rPr lang="en-US" sz="1350" dirty="0"/>
              <a:t>facebook.com/</a:t>
            </a:r>
            <a:r>
              <a:rPr lang="en-US" sz="1350" dirty="0" err="1"/>
              <a:t>SouthTexasCollegeFinAid</a:t>
            </a:r>
            <a:endParaRPr lang="en-US" sz="1350" dirty="0"/>
          </a:p>
        </p:txBody>
      </p:sp>
      <p:sp>
        <p:nvSpPr>
          <p:cNvPr id="14" name="TextBox 13"/>
          <p:cNvSpPr txBox="1"/>
          <p:nvPr/>
        </p:nvSpPr>
        <p:spPr>
          <a:xfrm>
            <a:off x="4076699" y="4474967"/>
            <a:ext cx="4457701" cy="300082"/>
          </a:xfrm>
          <a:prstGeom prst="rect">
            <a:avLst/>
          </a:prstGeom>
          <a:noFill/>
        </p:spPr>
        <p:txBody>
          <a:bodyPr wrap="square" rtlCol="0">
            <a:spAutoFit/>
          </a:bodyPr>
          <a:lstStyle/>
          <a:p>
            <a:r>
              <a:rPr lang="en-US" sz="1350" dirty="0"/>
              <a:t>@</a:t>
            </a:r>
            <a:r>
              <a:rPr lang="en-US" sz="1350" dirty="0" err="1"/>
              <a:t>STCFinancialAid</a:t>
            </a:r>
            <a:endParaRPr lang="en-US" sz="1350" dirty="0"/>
          </a:p>
        </p:txBody>
      </p:sp>
      <p:sp>
        <p:nvSpPr>
          <p:cNvPr id="15" name="TextBox 14"/>
          <p:cNvSpPr txBox="1"/>
          <p:nvPr/>
        </p:nvSpPr>
        <p:spPr>
          <a:xfrm>
            <a:off x="4076699" y="5103269"/>
            <a:ext cx="4457701" cy="300082"/>
          </a:xfrm>
          <a:prstGeom prst="rect">
            <a:avLst/>
          </a:prstGeom>
          <a:noFill/>
        </p:spPr>
        <p:txBody>
          <a:bodyPr wrap="square" rtlCol="0">
            <a:spAutoFit/>
          </a:bodyPr>
          <a:lstStyle/>
          <a:p>
            <a:r>
              <a:rPr lang="en-US" sz="1350" dirty="0"/>
              <a:t>STC Student Financial Services</a:t>
            </a:r>
          </a:p>
        </p:txBody>
      </p:sp>
    </p:spTree>
    <p:extLst>
      <p:ext uri="{BB962C8B-B14F-4D97-AF65-F5344CB8AC3E}">
        <p14:creationId xmlns:p14="http://schemas.microsoft.com/office/powerpoint/2010/main" val="1119430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38250" y="961276"/>
            <a:ext cx="5372100" cy="1085850"/>
          </a:xfrm>
        </p:spPr>
        <p:txBody>
          <a:bodyPr>
            <a:normAutofit fontScale="90000"/>
          </a:bodyPr>
          <a:lstStyle/>
          <a:p>
            <a:pPr algn="ctr">
              <a:defRPr/>
            </a:pPr>
            <a:r>
              <a:rPr lang="en-US" sz="3300" b="1" u="sng" dirty="0">
                <a:ln w="635">
                  <a:noFill/>
                </a:ln>
                <a:solidFill>
                  <a:srgbClr val="005389"/>
                </a:solidFill>
                <a:effectLst>
                  <a:outerShdw blurRad="38100" dist="25400" dir="5400000" algn="tl" rotWithShape="0">
                    <a:srgbClr val="000000">
                      <a:alpha val="43000"/>
                    </a:srgbClr>
                  </a:outerShdw>
                </a:effectLst>
                <a:latin typeface="Calibri"/>
              </a:rPr>
              <a:t>How SAP Affects</a:t>
            </a:r>
            <a:br>
              <a:rPr lang="en-US" sz="3300" b="1" u="sng" dirty="0">
                <a:ln w="635">
                  <a:noFill/>
                </a:ln>
                <a:solidFill>
                  <a:srgbClr val="005389"/>
                </a:solidFill>
                <a:effectLst>
                  <a:outerShdw blurRad="38100" dist="25400" dir="5400000" algn="tl" rotWithShape="0">
                    <a:srgbClr val="000000">
                      <a:alpha val="43000"/>
                    </a:srgbClr>
                  </a:outerShdw>
                </a:effectLst>
                <a:latin typeface="Calibri"/>
              </a:rPr>
            </a:br>
            <a:r>
              <a:rPr lang="en-US" sz="3300" b="1" u="sng" dirty="0">
                <a:ln w="635">
                  <a:noFill/>
                </a:ln>
                <a:solidFill>
                  <a:srgbClr val="005389"/>
                </a:solidFill>
                <a:effectLst>
                  <a:outerShdw blurRad="38100" dist="25400" dir="5400000" algn="tl" rotWithShape="0">
                    <a:srgbClr val="000000">
                      <a:alpha val="43000"/>
                    </a:srgbClr>
                  </a:outerShdw>
                </a:effectLst>
                <a:latin typeface="Calibri"/>
              </a:rPr>
              <a:t> Financial Aid Eligibility</a:t>
            </a:r>
            <a:endParaRPr lang="en-US" sz="3300" u="sng" dirty="0">
              <a:solidFill>
                <a:srgbClr val="005389"/>
              </a:solidFill>
            </a:endParaRPr>
          </a:p>
        </p:txBody>
      </p:sp>
      <p:sp>
        <p:nvSpPr>
          <p:cNvPr id="15363" name="Rectangle 3"/>
          <p:cNvSpPr>
            <a:spLocks noGrp="1" noChangeArrowheads="1"/>
          </p:cNvSpPr>
          <p:nvPr>
            <p:ph idx="1"/>
          </p:nvPr>
        </p:nvSpPr>
        <p:spPr>
          <a:xfrm>
            <a:off x="0" y="2057400"/>
            <a:ext cx="7848600" cy="4457700"/>
          </a:xfrm>
        </p:spPr>
        <p:txBody>
          <a:bodyPr/>
          <a:lstStyle/>
          <a:p>
            <a:pPr marL="0" indent="0">
              <a:buClr>
                <a:srgbClr val="0BD0D9"/>
              </a:buClr>
              <a:buSzPct val="95000"/>
              <a:defRPr/>
            </a:pPr>
            <a:endParaRPr lang="en-US" sz="3600" b="1" kern="1200" dirty="0">
              <a:solidFill>
                <a:prstClr val="black"/>
              </a:solidFill>
              <a:latin typeface="Constantia"/>
            </a:endParaRPr>
          </a:p>
          <a:p>
            <a:pPr>
              <a:buSzPct val="95000"/>
              <a:buFont typeface="Wingdings" panose="05000000000000000000" pitchFamily="2" charset="2"/>
              <a:buChar char="§"/>
              <a:defRPr/>
            </a:pPr>
            <a:r>
              <a:rPr lang="en-US" sz="3600" dirty="0"/>
              <a:t>Grade Point Average (GPA)</a:t>
            </a:r>
          </a:p>
          <a:p>
            <a:pPr>
              <a:buSzPct val="95000"/>
              <a:buFont typeface="Wingdings" panose="05000000000000000000" pitchFamily="2" charset="2"/>
              <a:buChar char="§"/>
              <a:defRPr/>
            </a:pPr>
            <a:r>
              <a:rPr lang="en-US" sz="3600" dirty="0"/>
              <a:t>Completion rates</a:t>
            </a:r>
          </a:p>
          <a:p>
            <a:pPr>
              <a:buSzPct val="95000"/>
              <a:buFont typeface="Wingdings" panose="05000000000000000000" pitchFamily="2" charset="2"/>
              <a:buChar char="§"/>
              <a:defRPr/>
            </a:pPr>
            <a:r>
              <a:rPr lang="en-US" sz="3600" dirty="0"/>
              <a:t>Maximum Credits Attempted</a:t>
            </a:r>
          </a:p>
          <a:p>
            <a:pPr marL="0" indent="0">
              <a:defRPr/>
            </a:pPr>
            <a:endParaRPr lang="en-US" sz="2100" dirty="0"/>
          </a:p>
        </p:txBody>
      </p:sp>
    </p:spTree>
    <p:extLst>
      <p:ext uri="{BB962C8B-B14F-4D97-AF65-F5344CB8AC3E}">
        <p14:creationId xmlns:p14="http://schemas.microsoft.com/office/powerpoint/2010/main" val="3163361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868" y="567861"/>
            <a:ext cx="5372100" cy="971550"/>
          </a:xfrm>
        </p:spPr>
        <p:txBody>
          <a:bodyPr/>
          <a:lstStyle/>
          <a:p>
            <a:pPr algn="ctr">
              <a:defRPr/>
            </a:pPr>
            <a:r>
              <a:rPr lang="en-US" sz="2700" b="1" u="sng" dirty="0">
                <a:solidFill>
                  <a:srgbClr val="005389"/>
                </a:solidFill>
                <a:latin typeface="Calibri"/>
              </a:rPr>
              <a:t>Satisfactory Academic Progress </a:t>
            </a:r>
            <a:r>
              <a:rPr lang="en-US" sz="2700" b="1" dirty="0">
                <a:solidFill>
                  <a:srgbClr val="005389"/>
                </a:solidFill>
                <a:latin typeface="Calibri"/>
              </a:rPr>
              <a:t>(SAP)</a:t>
            </a:r>
            <a:endParaRPr lang="en-US" sz="2700" dirty="0">
              <a:solidFill>
                <a:srgbClr val="005389"/>
              </a:solidFill>
            </a:endParaRPr>
          </a:p>
        </p:txBody>
      </p:sp>
      <p:sp>
        <p:nvSpPr>
          <p:cNvPr id="3" name="Content Placeholder 2"/>
          <p:cNvSpPr>
            <a:spLocks noGrp="1"/>
          </p:cNvSpPr>
          <p:nvPr>
            <p:ph idx="1"/>
          </p:nvPr>
        </p:nvSpPr>
        <p:spPr>
          <a:xfrm>
            <a:off x="533400" y="1524000"/>
            <a:ext cx="6339036" cy="3848100"/>
          </a:xfrm>
        </p:spPr>
        <p:txBody>
          <a:bodyPr>
            <a:normAutofit fontScale="25000" lnSpcReduction="20000"/>
          </a:bodyPr>
          <a:lstStyle/>
          <a:p>
            <a:pPr marL="0" indent="0">
              <a:buClr>
                <a:srgbClr val="0BD0D9"/>
              </a:buClr>
              <a:buSzPct val="95000"/>
              <a:buNone/>
              <a:defRPr/>
            </a:pPr>
            <a:r>
              <a:rPr lang="en-US" sz="7200" dirty="0">
                <a:cs typeface="Arial" panose="020B0604020202020204" pitchFamily="34" charset="0"/>
              </a:rPr>
              <a:t>To be eligible for federal and state student aid funds a</a:t>
            </a:r>
          </a:p>
          <a:p>
            <a:pPr marL="0" indent="0">
              <a:buClr>
                <a:srgbClr val="0BD0D9"/>
              </a:buClr>
              <a:buSzPct val="95000"/>
              <a:buNone/>
              <a:defRPr/>
            </a:pPr>
            <a:r>
              <a:rPr lang="en-US" sz="7200" dirty="0">
                <a:cs typeface="Arial" panose="020B0604020202020204" pitchFamily="34" charset="0"/>
              </a:rPr>
              <a:t>student must be making </a:t>
            </a:r>
            <a:r>
              <a:rPr lang="en-US" sz="7200" i="1" dirty="0">
                <a:cs typeface="Arial" panose="020B0604020202020204" pitchFamily="34" charset="0"/>
              </a:rPr>
              <a:t>satisfactory academic </a:t>
            </a:r>
            <a:r>
              <a:rPr lang="en-US" sz="7200" i="1" dirty="0" smtClean="0">
                <a:cs typeface="Arial" panose="020B0604020202020204" pitchFamily="34" charset="0"/>
              </a:rPr>
              <a:t>progress.</a:t>
            </a:r>
            <a:endParaRPr lang="en-US" sz="7200" dirty="0">
              <a:cs typeface="Arial" panose="020B0604020202020204" pitchFamily="34" charset="0"/>
            </a:endParaRPr>
          </a:p>
          <a:p>
            <a:pPr marL="0" indent="0">
              <a:buClr>
                <a:srgbClr val="0BD0D9"/>
              </a:buClr>
              <a:buSzPct val="95000"/>
              <a:buNone/>
              <a:defRPr/>
            </a:pPr>
            <a:r>
              <a:rPr lang="en-US" sz="7200" dirty="0">
                <a:cs typeface="Arial" panose="020B0604020202020204" pitchFamily="34" charset="0"/>
              </a:rPr>
              <a:t>Three criteria used for evaluating SAP</a:t>
            </a:r>
            <a:r>
              <a:rPr lang="en-US" sz="7200" dirty="0" smtClean="0">
                <a:cs typeface="Arial" panose="020B0604020202020204" pitchFamily="34" charset="0"/>
              </a:rPr>
              <a:t>:</a:t>
            </a:r>
          </a:p>
          <a:p>
            <a:pPr marL="0" indent="0">
              <a:buClr>
                <a:srgbClr val="0BD0D9"/>
              </a:buClr>
              <a:buSzPct val="95000"/>
              <a:buNone/>
              <a:defRPr/>
            </a:pPr>
            <a:endParaRPr lang="en-US" sz="7200" dirty="0">
              <a:cs typeface="Arial" panose="020B0604020202020204" pitchFamily="34" charset="0"/>
            </a:endParaRPr>
          </a:p>
          <a:p>
            <a:pPr marL="0" indent="0">
              <a:buClr>
                <a:srgbClr val="0BD0D9"/>
              </a:buClr>
              <a:buSzPct val="95000"/>
              <a:buNone/>
              <a:defRPr/>
            </a:pPr>
            <a:r>
              <a:rPr lang="en-US" sz="7200" dirty="0">
                <a:cs typeface="Arial" panose="020B0604020202020204" pitchFamily="34" charset="0"/>
              </a:rPr>
              <a:t>1.	Grade Point Average – GPA</a:t>
            </a:r>
          </a:p>
          <a:p>
            <a:pPr marL="0" indent="0">
              <a:buClr>
                <a:srgbClr val="0BD0D9"/>
              </a:buClr>
              <a:buSzPct val="95000"/>
              <a:buNone/>
              <a:defRPr/>
            </a:pPr>
            <a:r>
              <a:rPr lang="en-US" sz="7200" dirty="0">
                <a:cs typeface="Arial" panose="020B0604020202020204" pitchFamily="34" charset="0"/>
              </a:rPr>
              <a:t>	</a:t>
            </a:r>
            <a:r>
              <a:rPr lang="en-US" sz="7200" dirty="0">
                <a:solidFill>
                  <a:srgbClr val="FF0000"/>
                </a:solidFill>
                <a:cs typeface="Arial" panose="020B0604020202020204" pitchFamily="34" charset="0"/>
              </a:rPr>
              <a:t>2.0 or better GPA </a:t>
            </a:r>
            <a:r>
              <a:rPr lang="en-US" sz="7200" dirty="0" smtClean="0">
                <a:solidFill>
                  <a:srgbClr val="FF0000"/>
                </a:solidFill>
                <a:cs typeface="Arial" panose="020B0604020202020204" pitchFamily="34" charset="0"/>
              </a:rPr>
              <a:t>required</a:t>
            </a:r>
          </a:p>
          <a:p>
            <a:pPr marL="0" indent="0">
              <a:buClr>
                <a:srgbClr val="0BD0D9"/>
              </a:buClr>
              <a:buSzPct val="95000"/>
              <a:buNone/>
              <a:defRPr/>
            </a:pPr>
            <a:endParaRPr lang="en-US" sz="7200" dirty="0">
              <a:solidFill>
                <a:srgbClr val="FF0000"/>
              </a:solidFill>
              <a:cs typeface="Arial" panose="020B0604020202020204" pitchFamily="34" charset="0"/>
            </a:endParaRPr>
          </a:p>
          <a:p>
            <a:pPr marL="0" indent="0">
              <a:buClr>
                <a:srgbClr val="0BD0D9"/>
              </a:buClr>
              <a:buSzPct val="95000"/>
              <a:buNone/>
              <a:defRPr/>
            </a:pPr>
            <a:r>
              <a:rPr lang="en-US" sz="7200" dirty="0">
                <a:cs typeface="Arial" panose="020B0604020202020204" pitchFamily="34" charset="0"/>
              </a:rPr>
              <a:t>2.	Completion Rate</a:t>
            </a:r>
          </a:p>
          <a:p>
            <a:pPr marL="0" lvl="2" indent="0">
              <a:spcBef>
                <a:spcPts val="800"/>
              </a:spcBef>
              <a:buClr>
                <a:srgbClr val="0BD0D9"/>
              </a:buClr>
              <a:buSzPct val="95000"/>
              <a:buNone/>
              <a:defRPr/>
            </a:pPr>
            <a:r>
              <a:rPr lang="en-US" sz="7200" b="1" dirty="0">
                <a:cs typeface="Arial" panose="020B0604020202020204" pitchFamily="34" charset="0"/>
              </a:rPr>
              <a:t>	</a:t>
            </a:r>
            <a:r>
              <a:rPr lang="en-US" sz="7200" b="1" dirty="0" smtClean="0">
                <a:solidFill>
                  <a:srgbClr val="FF0000"/>
                </a:solidFill>
                <a:cs typeface="Arial" panose="020B0604020202020204" pitchFamily="34" charset="0"/>
              </a:rPr>
              <a:t>Must </a:t>
            </a:r>
            <a:r>
              <a:rPr lang="en-US" sz="7200" b="1" dirty="0">
                <a:solidFill>
                  <a:srgbClr val="FF0000"/>
                </a:solidFill>
                <a:cs typeface="Arial" panose="020B0604020202020204" pitchFamily="34" charset="0"/>
              </a:rPr>
              <a:t>complete 67% of attempted </a:t>
            </a:r>
            <a:r>
              <a:rPr lang="en-US" sz="7200" b="1" dirty="0" smtClean="0">
                <a:solidFill>
                  <a:srgbClr val="FF0000"/>
                </a:solidFill>
                <a:cs typeface="Arial" panose="020B0604020202020204" pitchFamily="34" charset="0"/>
              </a:rPr>
              <a:t>credits</a:t>
            </a:r>
          </a:p>
          <a:p>
            <a:pPr marL="0" lvl="2" indent="0">
              <a:spcBef>
                <a:spcPts val="800"/>
              </a:spcBef>
              <a:buClr>
                <a:srgbClr val="0BD0D9"/>
              </a:buClr>
              <a:buSzPct val="95000"/>
              <a:buNone/>
              <a:defRPr/>
            </a:pPr>
            <a:endParaRPr lang="en-US" sz="7200" dirty="0">
              <a:cs typeface="Arial" panose="020B0604020202020204" pitchFamily="34" charset="0"/>
            </a:endParaRPr>
          </a:p>
          <a:p>
            <a:pPr marL="0" indent="0">
              <a:buClr>
                <a:srgbClr val="0BD0D9"/>
              </a:buClr>
              <a:buSzPct val="95000"/>
              <a:buNone/>
              <a:defRPr/>
            </a:pPr>
            <a:r>
              <a:rPr lang="en-US" sz="7200" dirty="0">
                <a:cs typeface="Arial" panose="020B0604020202020204" pitchFamily="34" charset="0"/>
              </a:rPr>
              <a:t>3.	Maximum Credits Attempted – Maximum 		</a:t>
            </a:r>
          </a:p>
          <a:p>
            <a:pPr marL="0" indent="0">
              <a:buClr>
                <a:srgbClr val="0BD0D9"/>
              </a:buClr>
              <a:buSzPct val="95000"/>
              <a:buNone/>
              <a:defRPr/>
            </a:pPr>
            <a:r>
              <a:rPr lang="en-US" sz="7200" dirty="0">
                <a:cs typeface="Arial" panose="020B0604020202020204" pitchFamily="34" charset="0"/>
              </a:rPr>
              <a:t>	Time Frame</a:t>
            </a:r>
          </a:p>
          <a:p>
            <a:pPr marL="0" indent="0">
              <a:buClr>
                <a:srgbClr val="0BD0D9"/>
              </a:buClr>
              <a:buSzPct val="95000"/>
              <a:buNone/>
              <a:defRPr/>
            </a:pPr>
            <a:r>
              <a:rPr lang="en-US" sz="7200" dirty="0">
                <a:cs typeface="Arial" panose="020B0604020202020204" pitchFamily="34" charset="0"/>
              </a:rPr>
              <a:t>	</a:t>
            </a:r>
            <a:r>
              <a:rPr lang="en-US" sz="7200" dirty="0" smtClean="0">
                <a:solidFill>
                  <a:srgbClr val="FF0000"/>
                </a:solidFill>
                <a:cs typeface="Arial" panose="020B0604020202020204" pitchFamily="34" charset="0"/>
              </a:rPr>
              <a:t>150</a:t>
            </a:r>
            <a:r>
              <a:rPr lang="en-US" sz="7200" dirty="0">
                <a:solidFill>
                  <a:srgbClr val="FF0000"/>
                </a:solidFill>
                <a:cs typeface="Arial" panose="020B0604020202020204" pitchFamily="34" charset="0"/>
              </a:rPr>
              <a:t>% of degree credits required for degree </a:t>
            </a:r>
            <a:r>
              <a:rPr lang="en-US" sz="7200" dirty="0" smtClean="0">
                <a:solidFill>
                  <a:srgbClr val="FF0000"/>
                </a:solidFill>
                <a:cs typeface="Arial" panose="020B0604020202020204" pitchFamily="34" charset="0"/>
              </a:rPr>
              <a:t>=</a:t>
            </a:r>
          </a:p>
          <a:p>
            <a:pPr marL="0" indent="0">
              <a:buClr>
                <a:srgbClr val="0BD0D9"/>
              </a:buClr>
              <a:buSzPct val="95000"/>
              <a:buNone/>
              <a:defRPr/>
            </a:pPr>
            <a:r>
              <a:rPr lang="en-US" sz="7200" dirty="0">
                <a:solidFill>
                  <a:srgbClr val="FF0000"/>
                </a:solidFill>
                <a:cs typeface="Arial" panose="020B0604020202020204" pitchFamily="34" charset="0"/>
              </a:rPr>
              <a:t>	</a:t>
            </a:r>
            <a:r>
              <a:rPr lang="en-US" sz="7200" dirty="0" smtClean="0">
                <a:solidFill>
                  <a:srgbClr val="FF0000"/>
                </a:solidFill>
                <a:cs typeface="Arial" panose="020B0604020202020204" pitchFamily="34" charset="0"/>
              </a:rPr>
              <a:t>maximum </a:t>
            </a:r>
            <a:r>
              <a:rPr lang="en-US" sz="7200" dirty="0">
                <a:solidFill>
                  <a:srgbClr val="FF0000"/>
                </a:solidFill>
                <a:cs typeface="Arial" panose="020B0604020202020204" pitchFamily="34" charset="0"/>
              </a:rPr>
              <a:t>of 180 credits</a:t>
            </a:r>
          </a:p>
          <a:p>
            <a:pPr>
              <a:defRPr/>
            </a:pPr>
            <a:endParaRPr lang="en-US" dirty="0"/>
          </a:p>
        </p:txBody>
      </p:sp>
    </p:spTree>
    <p:extLst>
      <p:ext uri="{BB962C8B-B14F-4D97-AF65-F5344CB8AC3E}">
        <p14:creationId xmlns:p14="http://schemas.microsoft.com/office/powerpoint/2010/main" val="55745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406" y="2590800"/>
            <a:ext cx="5372100" cy="1085850"/>
          </a:xfrm>
        </p:spPr>
        <p:txBody>
          <a:bodyPr>
            <a:normAutofit fontScale="90000"/>
          </a:bodyPr>
          <a:lstStyle/>
          <a:p>
            <a:pPr algn="ctr">
              <a:defRPr/>
            </a:pPr>
            <a:r>
              <a:rPr lang="en-US" sz="4950" u="sng" dirty="0">
                <a:ln w="635">
                  <a:noFill/>
                </a:ln>
                <a:solidFill>
                  <a:srgbClr val="005389"/>
                </a:solidFill>
                <a:effectLst>
                  <a:outerShdw blurRad="38100" dist="25400" dir="5400000" algn="tl" rotWithShape="0">
                    <a:srgbClr val="000000">
                      <a:alpha val="43000"/>
                    </a:srgbClr>
                  </a:outerShdw>
                </a:effectLst>
                <a:latin typeface="Calibri"/>
              </a:rPr>
              <a:t>Grade Point Average</a:t>
            </a:r>
            <a:endParaRPr lang="en-US" sz="4950" u="sng" dirty="0">
              <a:solidFill>
                <a:srgbClr val="005389"/>
              </a:solidFill>
            </a:endParaRPr>
          </a:p>
        </p:txBody>
      </p:sp>
      <p:sp>
        <p:nvSpPr>
          <p:cNvPr id="3" name="Content Placeholder 2"/>
          <p:cNvSpPr>
            <a:spLocks noGrp="1"/>
          </p:cNvSpPr>
          <p:nvPr>
            <p:ph idx="1"/>
          </p:nvPr>
        </p:nvSpPr>
        <p:spPr/>
        <p:txBody>
          <a:bodyPr/>
          <a:lstStyle/>
          <a:p>
            <a:pPr>
              <a:defRPr/>
            </a:pPr>
            <a:endParaRPr lang="en-US" dirty="0" smtClean="0"/>
          </a:p>
          <a:p>
            <a:pPr>
              <a:defRPr/>
            </a:pPr>
            <a:endParaRPr lang="en-US" dirty="0"/>
          </a:p>
          <a:p>
            <a:pPr>
              <a:defRPr/>
            </a:pPr>
            <a:endParaRPr lang="en-US" dirty="0" smtClean="0"/>
          </a:p>
        </p:txBody>
      </p:sp>
    </p:spTree>
    <p:extLst>
      <p:ext uri="{BB962C8B-B14F-4D97-AF65-F5344CB8AC3E}">
        <p14:creationId xmlns:p14="http://schemas.microsoft.com/office/powerpoint/2010/main" val="3578024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760268"/>
            <a:ext cx="5372100" cy="742950"/>
          </a:xfrm>
        </p:spPr>
        <p:txBody>
          <a:bodyPr>
            <a:normAutofit/>
          </a:bodyPr>
          <a:lstStyle/>
          <a:p>
            <a:pPr algn="ctr">
              <a:defRPr/>
            </a:pPr>
            <a:r>
              <a:rPr lang="en-US" sz="3600" b="1" dirty="0">
                <a:solidFill>
                  <a:srgbClr val="005389"/>
                </a:solidFill>
                <a:latin typeface="Calibri"/>
              </a:rPr>
              <a:t>Where do I find my GPA?</a:t>
            </a:r>
            <a:endParaRPr lang="en-US" sz="3600" dirty="0">
              <a:solidFill>
                <a:srgbClr val="005389"/>
              </a:solidFill>
            </a:endParaRPr>
          </a:p>
        </p:txBody>
      </p:sp>
      <p:sp>
        <p:nvSpPr>
          <p:cNvPr id="4" name="TextBox 3"/>
          <p:cNvSpPr txBox="1"/>
          <p:nvPr/>
        </p:nvSpPr>
        <p:spPr>
          <a:xfrm>
            <a:off x="2514600" y="1700865"/>
            <a:ext cx="2343150" cy="1052596"/>
          </a:xfrm>
          <a:prstGeom prst="rect">
            <a:avLst/>
          </a:prstGeom>
          <a:noFill/>
        </p:spPr>
        <p:txBody>
          <a:bodyPr>
            <a:spAutoFit/>
          </a:bodyPr>
          <a:lstStyle/>
          <a:p>
            <a:pPr algn="ctr">
              <a:spcBef>
                <a:spcPct val="20000"/>
              </a:spcBef>
              <a:buClr>
                <a:srgbClr val="0BD0D9"/>
              </a:buClr>
              <a:buSzPct val="95000"/>
              <a:defRPr/>
            </a:pPr>
            <a:r>
              <a:rPr lang="en-US" sz="1950" b="1" dirty="0">
                <a:solidFill>
                  <a:srgbClr val="005A8B"/>
                </a:solidFill>
                <a:latin typeface="Arial"/>
              </a:rPr>
              <a:t>JAGNET- Student Academic Record</a:t>
            </a:r>
          </a:p>
          <a:p>
            <a:pPr algn="ctr">
              <a:spcBef>
                <a:spcPct val="20000"/>
              </a:spcBef>
              <a:buClr>
                <a:srgbClr val="0BD0D9"/>
              </a:buClr>
              <a:buSzPct val="95000"/>
              <a:defRPr/>
            </a:pPr>
            <a:r>
              <a:rPr lang="en-US" sz="1950" b="1" dirty="0" err="1" smtClean="0">
                <a:solidFill>
                  <a:srgbClr val="005A8B"/>
                </a:solidFill>
                <a:latin typeface="Arial"/>
              </a:rPr>
              <a:t>DegreeWorks</a:t>
            </a:r>
            <a:endParaRPr lang="en-US" sz="1950" b="1" dirty="0">
              <a:solidFill>
                <a:srgbClr val="005A8B"/>
              </a:solidFill>
              <a:latin typeface="Arial"/>
            </a:endParaRP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51108"/>
            <a:ext cx="5423161" cy="316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7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72" y="685800"/>
            <a:ext cx="8229600" cy="990600"/>
          </a:xfrm>
        </p:spPr>
        <p:txBody>
          <a:bodyPr>
            <a:normAutofit/>
          </a:bodyPr>
          <a:lstStyle/>
          <a:p>
            <a:pPr algn="ctr">
              <a:defRPr/>
            </a:pPr>
            <a:r>
              <a:rPr lang="en-US" sz="3200" b="1" dirty="0">
                <a:solidFill>
                  <a:srgbClr val="04617B"/>
                </a:solidFill>
                <a:latin typeface="Calibri"/>
              </a:rPr>
              <a:t>How is GPA calculated?</a:t>
            </a:r>
            <a:endParaRPr lang="en-US" sz="3200" dirty="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53" y="1676400"/>
            <a:ext cx="653415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99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914400"/>
            <a:ext cx="6347713" cy="1320800"/>
          </a:xfrm>
        </p:spPr>
        <p:txBody>
          <a:bodyPr/>
          <a:lstStyle/>
          <a:p>
            <a:pPr algn="ctr">
              <a:defRPr/>
            </a:pPr>
            <a:r>
              <a:rPr lang="en-US" sz="3000" b="1" dirty="0">
                <a:solidFill>
                  <a:srgbClr val="005A8B"/>
                </a:solidFill>
                <a:latin typeface="Calibri"/>
              </a:rPr>
              <a:t>How is GPA calculated?</a:t>
            </a:r>
            <a:endParaRPr lang="en-US" dirty="0" smtClean="0">
              <a:solidFill>
                <a:srgbClr val="005A8B"/>
              </a:solidFill>
            </a:endParaRPr>
          </a:p>
        </p:txBody>
      </p:sp>
      <p:sp>
        <p:nvSpPr>
          <p:cNvPr id="13315" name="Content Placeholder 2"/>
          <p:cNvSpPr>
            <a:spLocks noGrp="1"/>
          </p:cNvSpPr>
          <p:nvPr>
            <p:ph idx="1"/>
          </p:nvPr>
        </p:nvSpPr>
        <p:spPr>
          <a:xfrm>
            <a:off x="228600" y="2057400"/>
            <a:ext cx="7583760" cy="3886200"/>
          </a:xfrm>
        </p:spPr>
        <p:txBody>
          <a:bodyPr>
            <a:normAutofit fontScale="62500" lnSpcReduction="20000"/>
          </a:bodyPr>
          <a:lstStyle/>
          <a:p>
            <a:pPr marL="0" indent="0">
              <a:buClr>
                <a:srgbClr val="0BD0D9"/>
              </a:buClr>
              <a:buSzPct val="95000"/>
              <a:buNone/>
              <a:defRPr/>
            </a:pPr>
            <a:r>
              <a:rPr lang="en-US" sz="2300" i="1" u="sng" dirty="0">
                <a:solidFill>
                  <a:srgbClr val="005389"/>
                </a:solidFill>
                <a:cs typeface="Times New Roman" pitchFamily="18" charset="0"/>
              </a:rPr>
              <a:t>Multiply</a:t>
            </a:r>
            <a:r>
              <a:rPr lang="en-US" sz="2300" dirty="0">
                <a:solidFill>
                  <a:srgbClr val="005389"/>
                </a:solidFill>
                <a:cs typeface="Times New Roman" pitchFamily="18" charset="0"/>
              </a:rPr>
              <a:t>  the grade points  for each course by the number of credit hours each course is worth.  The resulting value is referred to as “Quality Points”</a:t>
            </a:r>
          </a:p>
          <a:p>
            <a:pPr marL="0" indent="0">
              <a:buClr>
                <a:srgbClr val="0BD0D9"/>
              </a:buClr>
              <a:buSzPct val="95000"/>
              <a:buNone/>
              <a:defRPr/>
            </a:pPr>
            <a:r>
              <a:rPr lang="en-US" sz="2300" i="1" u="sng" dirty="0">
                <a:solidFill>
                  <a:srgbClr val="005389"/>
                </a:solidFill>
                <a:cs typeface="Times New Roman" pitchFamily="18" charset="0"/>
              </a:rPr>
              <a:t>Add</a:t>
            </a:r>
            <a:r>
              <a:rPr lang="en-US" sz="2300" dirty="0">
                <a:solidFill>
                  <a:srgbClr val="005389"/>
                </a:solidFill>
                <a:cs typeface="Times New Roman" pitchFamily="18" charset="0"/>
              </a:rPr>
              <a:t>  together earned quality points for all courses completed in a semester  </a:t>
            </a:r>
            <a:endParaRPr lang="en-US" sz="2300" i="1" u="sng" dirty="0">
              <a:solidFill>
                <a:srgbClr val="005389"/>
              </a:solidFill>
              <a:cs typeface="Times New Roman" pitchFamily="18" charset="0"/>
            </a:endParaRPr>
          </a:p>
          <a:p>
            <a:pPr marL="0" indent="0">
              <a:buClr>
                <a:srgbClr val="0BD0D9"/>
              </a:buClr>
              <a:buSzPct val="95000"/>
              <a:buNone/>
              <a:defRPr/>
            </a:pPr>
            <a:r>
              <a:rPr lang="en-US" sz="2300" i="1" u="sng" dirty="0">
                <a:solidFill>
                  <a:srgbClr val="005389"/>
                </a:solidFill>
                <a:cs typeface="Times New Roman" pitchFamily="18" charset="0"/>
              </a:rPr>
              <a:t>Divide</a:t>
            </a:r>
            <a:r>
              <a:rPr lang="en-US" sz="2300" dirty="0">
                <a:solidFill>
                  <a:srgbClr val="005389"/>
                </a:solidFill>
                <a:cs typeface="Times New Roman" pitchFamily="18" charset="0"/>
              </a:rPr>
              <a:t>  the sum by the total number of completed semester credit hours</a:t>
            </a:r>
          </a:p>
          <a:p>
            <a:pPr marL="0" indent="0">
              <a:buClr>
                <a:srgbClr val="0BD0D9"/>
              </a:buClr>
              <a:buSzPct val="95000"/>
              <a:buNone/>
              <a:defRPr/>
            </a:pPr>
            <a:endParaRPr lang="en-US" sz="2300" dirty="0">
              <a:solidFill>
                <a:srgbClr val="005389"/>
              </a:solidFill>
              <a:latin typeface="Constantia"/>
              <a:cs typeface="Times New Roman" pitchFamily="18" charset="0"/>
            </a:endParaRPr>
          </a:p>
          <a:p>
            <a:pPr marL="0" indent="0">
              <a:buClr>
                <a:srgbClr val="0BD0D9"/>
              </a:buClr>
              <a:buSzPct val="95000"/>
              <a:buNone/>
              <a:defRPr/>
            </a:pPr>
            <a:r>
              <a:rPr lang="en-US" sz="2300" dirty="0">
                <a:solidFill>
                  <a:srgbClr val="005389"/>
                </a:solidFill>
                <a:latin typeface="Constantia"/>
                <a:cs typeface="Times New Roman" pitchFamily="18" charset="0"/>
              </a:rPr>
              <a:t>      Credit Hours                  Grade (Equivalent)                          Quality </a:t>
            </a:r>
            <a:r>
              <a:rPr lang="en-US" sz="2300" dirty="0" err="1">
                <a:solidFill>
                  <a:srgbClr val="005389"/>
                </a:solidFill>
                <a:latin typeface="Constantia"/>
                <a:cs typeface="Times New Roman" pitchFamily="18" charset="0"/>
              </a:rPr>
              <a:t>Pts</a:t>
            </a:r>
            <a:endParaRPr lang="en-US" sz="2300" dirty="0">
              <a:solidFill>
                <a:srgbClr val="005389"/>
              </a:solidFill>
              <a:latin typeface="Constantia"/>
              <a:cs typeface="Times New Roman" pitchFamily="18" charset="0"/>
            </a:endParaRPr>
          </a:p>
          <a:p>
            <a:pPr marL="0" indent="0">
              <a:buClr>
                <a:srgbClr val="0BD0D9"/>
              </a:buClr>
              <a:buSzPct val="95000"/>
              <a:buNone/>
              <a:defRPr/>
            </a:pPr>
            <a:r>
              <a:rPr lang="en-US" sz="2300" dirty="0">
                <a:solidFill>
                  <a:srgbClr val="005389"/>
                </a:solidFill>
                <a:latin typeface="Constantia"/>
                <a:cs typeface="Times New Roman" pitchFamily="18" charset="0"/>
              </a:rPr>
              <a:t>	3              </a:t>
            </a:r>
            <a:r>
              <a:rPr lang="en-US" sz="2300" dirty="0" smtClean="0">
                <a:solidFill>
                  <a:srgbClr val="005389"/>
                </a:solidFill>
                <a:latin typeface="Constantia"/>
                <a:cs typeface="Times New Roman" pitchFamily="18" charset="0"/>
              </a:rPr>
              <a:t>       </a:t>
            </a:r>
            <a:r>
              <a:rPr lang="en-US" sz="2300" dirty="0">
                <a:solidFill>
                  <a:srgbClr val="005389"/>
                </a:solidFill>
                <a:latin typeface="Constantia"/>
                <a:cs typeface="Times New Roman" pitchFamily="18" charset="0"/>
              </a:rPr>
              <a:t>x               C-  (1.7)                                 </a:t>
            </a:r>
            <a:r>
              <a:rPr lang="en-US" sz="2300" dirty="0" smtClean="0">
                <a:solidFill>
                  <a:srgbClr val="005389"/>
                </a:solidFill>
                <a:latin typeface="Constantia"/>
                <a:cs typeface="Times New Roman" pitchFamily="18" charset="0"/>
              </a:rPr>
              <a:t>  </a:t>
            </a:r>
            <a:r>
              <a:rPr lang="en-US" sz="2300" dirty="0">
                <a:solidFill>
                  <a:srgbClr val="005389"/>
                </a:solidFill>
                <a:latin typeface="Constantia"/>
                <a:cs typeface="Times New Roman" pitchFamily="18" charset="0"/>
              </a:rPr>
              <a:t>=              </a:t>
            </a:r>
            <a:r>
              <a:rPr lang="en-US" sz="2300" dirty="0" smtClean="0">
                <a:solidFill>
                  <a:srgbClr val="005389"/>
                </a:solidFill>
                <a:latin typeface="Constantia"/>
                <a:cs typeface="Times New Roman" pitchFamily="18" charset="0"/>
              </a:rPr>
              <a:t>5.1</a:t>
            </a:r>
            <a:endParaRPr lang="en-US" sz="2300" dirty="0">
              <a:solidFill>
                <a:srgbClr val="005389"/>
              </a:solidFill>
              <a:latin typeface="Constantia"/>
              <a:cs typeface="Times New Roman" pitchFamily="18" charset="0"/>
            </a:endParaRPr>
          </a:p>
          <a:p>
            <a:pPr marL="0" indent="0">
              <a:buClr>
                <a:srgbClr val="0BD0D9"/>
              </a:buClr>
              <a:buSzPct val="95000"/>
              <a:buNone/>
              <a:defRPr/>
            </a:pPr>
            <a:r>
              <a:rPr lang="en-US" sz="2300" dirty="0">
                <a:solidFill>
                  <a:srgbClr val="005389"/>
                </a:solidFill>
                <a:latin typeface="Constantia"/>
                <a:cs typeface="Times New Roman" pitchFamily="18" charset="0"/>
              </a:rPr>
              <a:t>	3                     x               B-  (2.7)                	      =	 8.1</a:t>
            </a:r>
          </a:p>
          <a:p>
            <a:pPr marL="0" indent="0">
              <a:buClr>
                <a:srgbClr val="0BD0D9"/>
              </a:buClr>
              <a:buSzPct val="95000"/>
              <a:buNone/>
              <a:defRPr/>
            </a:pPr>
            <a:r>
              <a:rPr lang="en-US" sz="2300" dirty="0">
                <a:solidFill>
                  <a:srgbClr val="005389"/>
                </a:solidFill>
                <a:latin typeface="Constantia"/>
                <a:cs typeface="Times New Roman" pitchFamily="18" charset="0"/>
              </a:rPr>
              <a:t>	3                     x               C-  (1.7)                                   =             </a:t>
            </a:r>
            <a:r>
              <a:rPr lang="en-US" sz="2300" dirty="0" smtClean="0">
                <a:solidFill>
                  <a:srgbClr val="005389"/>
                </a:solidFill>
                <a:latin typeface="Constantia"/>
                <a:cs typeface="Times New Roman" pitchFamily="18" charset="0"/>
              </a:rPr>
              <a:t> </a:t>
            </a:r>
            <a:r>
              <a:rPr lang="en-US" sz="2300" dirty="0">
                <a:solidFill>
                  <a:srgbClr val="005389"/>
                </a:solidFill>
                <a:latin typeface="Constantia"/>
                <a:cs typeface="Times New Roman" pitchFamily="18" charset="0"/>
              </a:rPr>
              <a:t>5.1</a:t>
            </a:r>
          </a:p>
          <a:p>
            <a:pPr marL="0" indent="0">
              <a:buClr>
                <a:srgbClr val="0BD0D9"/>
              </a:buClr>
              <a:buSzPct val="95000"/>
              <a:buNone/>
              <a:defRPr/>
            </a:pPr>
            <a:r>
              <a:rPr lang="en-US" sz="2300" u="sng" dirty="0">
                <a:solidFill>
                  <a:srgbClr val="005389"/>
                </a:solidFill>
                <a:latin typeface="Constantia"/>
                <a:cs typeface="Times New Roman" pitchFamily="18" charset="0"/>
              </a:rPr>
              <a:t>  	3                     x               C-  (1.7)                                   =              </a:t>
            </a:r>
            <a:r>
              <a:rPr lang="en-US" sz="2300" u="sng" dirty="0" smtClean="0">
                <a:solidFill>
                  <a:srgbClr val="005389"/>
                </a:solidFill>
                <a:latin typeface="Constantia"/>
                <a:cs typeface="Times New Roman" pitchFamily="18" charset="0"/>
              </a:rPr>
              <a:t>5.1   </a:t>
            </a:r>
            <a:endParaRPr lang="en-US" sz="2300" u="sng" dirty="0">
              <a:solidFill>
                <a:srgbClr val="005389"/>
              </a:solidFill>
              <a:latin typeface="Constantia"/>
              <a:cs typeface="Times New Roman" pitchFamily="18" charset="0"/>
            </a:endParaRPr>
          </a:p>
          <a:p>
            <a:pPr marL="0" indent="0">
              <a:buClr>
                <a:srgbClr val="0BD0D9"/>
              </a:buClr>
              <a:buSzPct val="95000"/>
              <a:buNone/>
              <a:defRPr/>
            </a:pPr>
            <a:r>
              <a:rPr lang="en-US" sz="2300" dirty="0">
                <a:solidFill>
                  <a:srgbClr val="005389"/>
                </a:solidFill>
                <a:latin typeface="Constantia"/>
                <a:cs typeface="Times New Roman" pitchFamily="18" charset="0"/>
              </a:rPr>
              <a:t>TOTAL:  12                                                                                                       23.4</a:t>
            </a:r>
          </a:p>
          <a:p>
            <a:pPr marL="0" indent="0">
              <a:buClr>
                <a:srgbClr val="0BD0D9"/>
              </a:buClr>
              <a:buSzPct val="95000"/>
              <a:buNone/>
              <a:defRPr/>
            </a:pPr>
            <a:r>
              <a:rPr lang="en-US" sz="2300" dirty="0">
                <a:solidFill>
                  <a:srgbClr val="0070C0"/>
                </a:solidFill>
                <a:latin typeface="Constantia"/>
                <a:cs typeface="Times New Roman" pitchFamily="18" charset="0"/>
              </a:rPr>
              <a:t>    </a:t>
            </a:r>
          </a:p>
          <a:p>
            <a:pPr marL="0" indent="0">
              <a:buClr>
                <a:srgbClr val="0BD0D9"/>
              </a:buClr>
              <a:buSzPct val="95000"/>
              <a:buNone/>
              <a:defRPr/>
            </a:pPr>
            <a:r>
              <a:rPr lang="en-US" sz="2300" dirty="0">
                <a:latin typeface="Constantia"/>
                <a:cs typeface="Times New Roman" pitchFamily="18" charset="0"/>
              </a:rPr>
              <a:t>      </a:t>
            </a:r>
            <a:r>
              <a:rPr lang="en-US" sz="2300" dirty="0">
                <a:cs typeface="Times New Roman" pitchFamily="18" charset="0"/>
              </a:rPr>
              <a:t>23.4 (Quality Pts) ÷ 12 (credit </a:t>
            </a:r>
            <a:r>
              <a:rPr lang="en-US" sz="2300" dirty="0" err="1">
                <a:cs typeface="Times New Roman" pitchFamily="18" charset="0"/>
              </a:rPr>
              <a:t>hrs</a:t>
            </a:r>
            <a:r>
              <a:rPr lang="en-US" sz="2300" dirty="0">
                <a:cs typeface="Times New Roman" pitchFamily="18" charset="0"/>
              </a:rPr>
              <a:t>) =  1.95  </a:t>
            </a:r>
            <a:r>
              <a:rPr lang="en-US" sz="2300" dirty="0">
                <a:cs typeface="Times New Roman" pitchFamily="18" charset="0"/>
                <a:sym typeface="Wingdings" pitchFamily="2" charset="2"/>
              </a:rPr>
              <a:t> </a:t>
            </a:r>
            <a:r>
              <a:rPr lang="en-US" sz="2300" dirty="0">
                <a:cs typeface="Times New Roman" pitchFamily="18" charset="0"/>
              </a:rPr>
              <a:t>semester GPA</a:t>
            </a:r>
          </a:p>
        </p:txBody>
      </p:sp>
    </p:spTree>
    <p:extLst>
      <p:ext uri="{BB962C8B-B14F-4D97-AF65-F5344CB8AC3E}">
        <p14:creationId xmlns:p14="http://schemas.microsoft.com/office/powerpoint/2010/main" val="301052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1485900" y="1085850"/>
            <a:ext cx="6172200" cy="571500"/>
          </a:xfrm>
        </p:spPr>
        <p:txBody>
          <a:bodyPr/>
          <a:lstStyle/>
          <a:p>
            <a:pPr algn="ctr"/>
            <a:r>
              <a:rPr lang="en-US" altLang="en-US" sz="3000" b="1" dirty="0">
                <a:solidFill>
                  <a:srgbClr val="005389"/>
                </a:solidFill>
              </a:rPr>
              <a:t>Academic Standing</a:t>
            </a:r>
            <a:endParaRPr lang="en-US" altLang="en-US" sz="3000" dirty="0">
              <a:solidFill>
                <a:srgbClr val="005389"/>
              </a:solidFill>
            </a:endParaRPr>
          </a:p>
        </p:txBody>
      </p:sp>
      <p:sp>
        <p:nvSpPr>
          <p:cNvPr id="15" name="Content Placeholder 1"/>
          <p:cNvSpPr>
            <a:spLocks noGrp="1"/>
          </p:cNvSpPr>
          <p:nvPr>
            <p:ph idx="1"/>
          </p:nvPr>
        </p:nvSpPr>
        <p:spPr>
          <a:xfrm>
            <a:off x="4686300" y="1943100"/>
            <a:ext cx="3028950" cy="2638028"/>
          </a:xfrm>
        </p:spPr>
        <p:txBody>
          <a:bodyPr>
            <a:normAutofit fontScale="25000" lnSpcReduction="20000"/>
          </a:bodyPr>
          <a:lstStyle/>
          <a:p>
            <a:pPr marL="0" indent="0">
              <a:defRPr/>
            </a:pPr>
            <a:endParaRPr lang="en-US" dirty="0" smtClean="0"/>
          </a:p>
          <a:p>
            <a:pPr marL="0" indent="0" algn="ctr">
              <a:defRPr/>
            </a:pPr>
            <a:endParaRPr lang="en-US" sz="4800" dirty="0"/>
          </a:p>
          <a:p>
            <a:pPr marL="0" indent="0" algn="ctr">
              <a:defRPr/>
            </a:pPr>
            <a:endParaRPr lang="en-US" sz="1050" dirty="0"/>
          </a:p>
          <a:p>
            <a:pPr marL="0" indent="0" algn="ctr">
              <a:defRPr/>
            </a:pPr>
            <a:endParaRPr lang="en-US" sz="1050" dirty="0"/>
          </a:p>
          <a:p>
            <a:pPr marL="0" indent="0" algn="ctr">
              <a:buNone/>
              <a:defRPr/>
            </a:pPr>
            <a:r>
              <a:rPr lang="en-US" sz="4300" dirty="0"/>
              <a:t>    Dean’s List/Honors</a:t>
            </a:r>
          </a:p>
          <a:p>
            <a:pPr marL="0" indent="0" algn="ctr">
              <a:buNone/>
              <a:defRPr/>
            </a:pPr>
            <a:endParaRPr lang="en-US" sz="4300" dirty="0"/>
          </a:p>
          <a:p>
            <a:pPr marL="0" indent="0" algn="ctr">
              <a:buNone/>
              <a:defRPr/>
            </a:pPr>
            <a:endParaRPr lang="en-US" sz="4300" dirty="0"/>
          </a:p>
          <a:p>
            <a:pPr marL="0" indent="0" algn="ctr">
              <a:buNone/>
              <a:defRPr/>
            </a:pPr>
            <a:endParaRPr lang="en-US" sz="4300" dirty="0"/>
          </a:p>
          <a:p>
            <a:pPr marL="0" indent="0" algn="ctr">
              <a:buNone/>
              <a:defRPr/>
            </a:pPr>
            <a:r>
              <a:rPr lang="en-US" sz="4300" dirty="0"/>
              <a:t>Good Standing</a:t>
            </a:r>
          </a:p>
          <a:p>
            <a:pPr marL="0" indent="0" algn="ctr">
              <a:buNone/>
              <a:defRPr/>
            </a:pPr>
            <a:endParaRPr lang="en-US" sz="4300" dirty="0"/>
          </a:p>
          <a:p>
            <a:pPr marL="0" indent="0" algn="ctr">
              <a:buNone/>
              <a:defRPr/>
            </a:pPr>
            <a:endParaRPr lang="en-US" sz="4300" dirty="0"/>
          </a:p>
          <a:p>
            <a:pPr marL="0" indent="0" algn="ctr">
              <a:buNone/>
              <a:defRPr/>
            </a:pPr>
            <a:r>
              <a:rPr lang="en-US" sz="4300" dirty="0"/>
              <a:t>Warning</a:t>
            </a:r>
          </a:p>
          <a:p>
            <a:pPr marL="0" indent="0" algn="ctr">
              <a:buNone/>
              <a:defRPr/>
            </a:pPr>
            <a:r>
              <a:rPr lang="en-US" sz="4300" dirty="0"/>
              <a:t>Suspension</a:t>
            </a:r>
          </a:p>
          <a:p>
            <a:pPr marL="0" indent="0" algn="ctr">
              <a:defRPr/>
            </a:pPr>
            <a:endParaRPr lang="en-US" sz="3825" dirty="0"/>
          </a:p>
          <a:p>
            <a:pPr marL="0" indent="0" algn="ctr">
              <a:defRPr/>
            </a:pPr>
            <a:endParaRPr lang="en-US" sz="3825" dirty="0"/>
          </a:p>
          <a:p>
            <a:pPr marL="0" indent="0" algn="ctr">
              <a:defRPr/>
            </a:pPr>
            <a:endParaRPr lang="en-US" sz="3825" dirty="0"/>
          </a:p>
          <a:p>
            <a:pPr>
              <a:buFont typeface="Wingdings" pitchFamily="2" charset="2"/>
              <a:buChar char="§"/>
              <a:defRPr/>
            </a:pPr>
            <a:endParaRPr lang="en-US" sz="3825" dirty="0"/>
          </a:p>
          <a:p>
            <a:pPr>
              <a:buFont typeface="Wingdings" pitchFamily="2" charset="2"/>
              <a:buChar char="§"/>
              <a:defRPr/>
            </a:pPr>
            <a:endParaRPr lang="en-US" dirty="0"/>
          </a:p>
          <a:p>
            <a:pPr>
              <a:defRPr/>
            </a:pPr>
            <a:endParaRPr lang="en-US" dirty="0"/>
          </a:p>
        </p:txBody>
      </p:sp>
      <p:sp>
        <p:nvSpPr>
          <p:cNvPr id="16" name="Right Arrow 15"/>
          <p:cNvSpPr/>
          <p:nvPr/>
        </p:nvSpPr>
        <p:spPr>
          <a:xfrm rot="-5400000">
            <a:off x="2449117" y="2449116"/>
            <a:ext cx="1559719" cy="742950"/>
          </a:xfrm>
          <a:prstGeom prst="right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Arrow 16"/>
          <p:cNvSpPr/>
          <p:nvPr/>
        </p:nvSpPr>
        <p:spPr>
          <a:xfrm rot="5400000">
            <a:off x="2421136" y="4021337"/>
            <a:ext cx="1615678" cy="7429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18" name="Straight Connector 17"/>
          <p:cNvCxnSpPr/>
          <p:nvPr/>
        </p:nvCxnSpPr>
        <p:spPr>
          <a:xfrm flipH="1">
            <a:off x="1943101" y="3571876"/>
            <a:ext cx="1071563" cy="154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21695" y="2907506"/>
            <a:ext cx="892969" cy="59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00339" y="4185047"/>
            <a:ext cx="3143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429000" y="2907506"/>
            <a:ext cx="2057400" cy="59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29000" y="4214813"/>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29000" y="3580210"/>
            <a:ext cx="2000250" cy="71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24" name="TextBox 23"/>
          <p:cNvSpPr txBox="1">
            <a:spLocks noChangeArrowheads="1"/>
          </p:cNvSpPr>
          <p:nvPr/>
        </p:nvSpPr>
        <p:spPr bwMode="auto">
          <a:xfrm>
            <a:off x="2000250" y="2514602"/>
            <a:ext cx="285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endParaRPr lang="en-US" altLang="en-US" sz="1200">
              <a:solidFill>
                <a:srgbClr val="000000"/>
              </a:solidFill>
            </a:endParaRPr>
          </a:p>
        </p:txBody>
      </p:sp>
      <p:sp>
        <p:nvSpPr>
          <p:cNvPr id="13325" name="TextBox 24"/>
          <p:cNvSpPr txBox="1">
            <a:spLocks noChangeArrowheads="1"/>
          </p:cNvSpPr>
          <p:nvPr/>
        </p:nvSpPr>
        <p:spPr bwMode="auto">
          <a:xfrm>
            <a:off x="1543050" y="2743200"/>
            <a:ext cx="1157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800" b="1">
                <a:solidFill>
                  <a:srgbClr val="005389"/>
                </a:solidFill>
              </a:rPr>
              <a:t>3.2 +</a:t>
            </a:r>
          </a:p>
        </p:txBody>
      </p:sp>
      <p:sp>
        <p:nvSpPr>
          <p:cNvPr id="13326" name="Rectangle 25"/>
          <p:cNvSpPr>
            <a:spLocks noChangeArrowheads="1"/>
          </p:cNvSpPr>
          <p:nvPr/>
        </p:nvSpPr>
        <p:spPr bwMode="auto">
          <a:xfrm>
            <a:off x="1538289" y="4045744"/>
            <a:ext cx="12257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350" b="1">
                <a:solidFill>
                  <a:srgbClr val="005389"/>
                </a:solidFill>
                <a:latin typeface="Constantia" panose="02030602050306030303" pitchFamily="18" charset="0"/>
              </a:rPr>
              <a:t>Less than 2.0</a:t>
            </a:r>
          </a:p>
        </p:txBody>
      </p:sp>
      <p:sp>
        <p:nvSpPr>
          <p:cNvPr id="13327" name="Rectangle 26"/>
          <p:cNvSpPr>
            <a:spLocks noChangeArrowheads="1"/>
          </p:cNvSpPr>
          <p:nvPr/>
        </p:nvSpPr>
        <p:spPr bwMode="auto">
          <a:xfrm>
            <a:off x="1543052" y="342781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800" b="1"/>
              <a:t>2.0</a:t>
            </a:r>
          </a:p>
        </p:txBody>
      </p:sp>
    </p:spTree>
    <p:extLst>
      <p:ext uri="{BB962C8B-B14F-4D97-AF65-F5344CB8AC3E}">
        <p14:creationId xmlns:p14="http://schemas.microsoft.com/office/powerpoint/2010/main" val="2667166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41120</TotalTime>
  <Words>1442</Words>
  <Application>Microsoft Office PowerPoint</Application>
  <PresentationFormat>On-screen Show (4:3)</PresentationFormat>
  <Paragraphs>314</Paragraphs>
  <Slides>26</Slides>
  <Notes>15</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26</vt:i4>
      </vt:variant>
    </vt:vector>
  </HeadingPairs>
  <TitlesOfParts>
    <vt:vector size="42" baseType="lpstr">
      <vt:lpstr>Aharoni</vt:lpstr>
      <vt:lpstr>Arial</vt:lpstr>
      <vt:lpstr>Arial Narrow</vt:lpstr>
      <vt:lpstr>Britannic Bold</vt:lpstr>
      <vt:lpstr>Calibri</vt:lpstr>
      <vt:lpstr>Constantia</vt:lpstr>
      <vt:lpstr>Lucida Grande</vt:lpstr>
      <vt:lpstr>Times New Roman</vt:lpstr>
      <vt:lpstr>Trebuchet MS</vt:lpstr>
      <vt:lpstr>Tw Cen MT Condensed Extra Bold</vt:lpstr>
      <vt:lpstr>Walkway SemiBold</vt:lpstr>
      <vt:lpstr>Wingdings</vt:lpstr>
      <vt:lpstr>Wingdings 2</vt:lpstr>
      <vt:lpstr>Wingdings 3</vt:lpstr>
      <vt:lpstr>ヒラギノ角ゴ Pro W3</vt:lpstr>
      <vt:lpstr>Facet</vt:lpstr>
      <vt:lpstr>PowerPoint Presentation</vt:lpstr>
      <vt:lpstr> ASAP:  Achieving Satisfactory Academic Progress </vt:lpstr>
      <vt:lpstr>How SAP Affects  Financial Aid Eligibility</vt:lpstr>
      <vt:lpstr>Satisfactory Academic Progress (SAP)</vt:lpstr>
      <vt:lpstr>Grade Point Average</vt:lpstr>
      <vt:lpstr>Where do I find my GPA?</vt:lpstr>
      <vt:lpstr>How is GPA calculated?</vt:lpstr>
      <vt:lpstr>How is GPA calculated?</vt:lpstr>
      <vt:lpstr>Academic Standing</vt:lpstr>
      <vt:lpstr>Completion Rates</vt:lpstr>
      <vt:lpstr>How Completion Rates work  </vt:lpstr>
      <vt:lpstr>  </vt:lpstr>
      <vt:lpstr>Academic Standing and  Satisfactory Academic progress</vt:lpstr>
      <vt:lpstr>Making Informed Decisions</vt:lpstr>
      <vt:lpstr>Failing Grade Options</vt:lpstr>
      <vt:lpstr>Withdrawal</vt:lpstr>
      <vt:lpstr>“F” vs. “W”</vt:lpstr>
      <vt:lpstr>Repeat Policy</vt:lpstr>
      <vt:lpstr>Tips for Maintaining SAP</vt:lpstr>
      <vt:lpstr>Satisfactory  Academic Progress Appeal Process</vt:lpstr>
      <vt:lpstr>Appeal Process</vt:lpstr>
      <vt:lpstr>Next Steps</vt:lpstr>
      <vt:lpstr>PowerPoint Presentation</vt:lpstr>
      <vt:lpstr>Remember! Learn More, Earn More</vt:lpstr>
      <vt:lpstr>PowerPoint Presentation</vt:lpstr>
      <vt:lpstr>PowerPoint Presentation</vt:lpstr>
    </vt:vector>
  </TitlesOfParts>
  <Company>South Texas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STC</dc:creator>
  <cp:lastModifiedBy>Gilberto Rios</cp:lastModifiedBy>
  <cp:revision>412</cp:revision>
  <cp:lastPrinted>2016-10-10T15:57:07Z</cp:lastPrinted>
  <dcterms:created xsi:type="dcterms:W3CDTF">2013-02-21T17:03:23Z</dcterms:created>
  <dcterms:modified xsi:type="dcterms:W3CDTF">2016-10-10T16:25:08Z</dcterms:modified>
</cp:coreProperties>
</file>